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handoutMasterIdLst>
    <p:handoutMasterId r:id="rId10"/>
  </p:handoutMasterIdLst>
  <p:sldIdLst>
    <p:sldId id="272" r:id="rId2"/>
    <p:sldId id="268" r:id="rId3"/>
    <p:sldId id="274" r:id="rId4"/>
    <p:sldId id="275" r:id="rId5"/>
    <p:sldId id="276" r:id="rId6"/>
    <p:sldId id="277" r:id="rId7"/>
    <p:sldId id="273" r:id="rId8"/>
  </p:sldIdLst>
  <p:sldSz cx="12192000" cy="6858000"/>
  <p:notesSz cx="6858000" cy="9144000"/>
  <p:embeddedFontLst>
    <p:embeddedFont>
      <p:font typeface="Lato Black" panose="020F0502020204030203" pitchFamily="34" charset="0"/>
      <p:bold r:id="rId11"/>
      <p:boldItalic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42C"/>
    <a:srgbClr val="F68A1F"/>
    <a:srgbClr val="262E33"/>
    <a:srgbClr val="FD39FD"/>
    <a:srgbClr val="59595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showGuides="1">
      <p:cViewPr varScale="1">
        <p:scale>
          <a:sx n="74" d="100"/>
          <a:sy n="74" d="100"/>
        </p:scale>
        <p:origin x="1026" y="54"/>
      </p:cViewPr>
      <p:guideLst>
        <p:guide pos="3840"/>
        <p:guide orient="horz" pos="2183"/>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3C7388A-6EAE-00C8-D0C4-3BAF9CA881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a:extLst>
              <a:ext uri="{FF2B5EF4-FFF2-40B4-BE49-F238E27FC236}">
                <a16:creationId xmlns:a16="http://schemas.microsoft.com/office/drawing/2014/main" id="{CC1065D5-952E-5B5F-C128-46C6924703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41FC28-5762-4113-9995-F5C307606BC4}" type="datetimeFigureOut">
              <a:rPr lang="en-US" smtClean="0"/>
              <a:t>10/13/2024</a:t>
            </a:fld>
            <a:endParaRPr lang="en-US"/>
          </a:p>
        </p:txBody>
      </p:sp>
      <p:sp>
        <p:nvSpPr>
          <p:cNvPr id="4" name="Marcador de pie de página 3">
            <a:extLst>
              <a:ext uri="{FF2B5EF4-FFF2-40B4-BE49-F238E27FC236}">
                <a16:creationId xmlns:a16="http://schemas.microsoft.com/office/drawing/2014/main" id="{8B9A6D52-C4FE-3791-9CFD-90DF355462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a:extLst>
              <a:ext uri="{FF2B5EF4-FFF2-40B4-BE49-F238E27FC236}">
                <a16:creationId xmlns:a16="http://schemas.microsoft.com/office/drawing/2014/main" id="{DEECD533-DF13-A372-C061-367DB739A4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DE750A-BA7C-45E4-A194-F6C1D7FBD63E}" type="slidenum">
              <a:rPr lang="en-US" smtClean="0"/>
              <a:t>‹Nº›</a:t>
            </a:fld>
            <a:endParaRPr lang="en-US"/>
          </a:p>
        </p:txBody>
      </p:sp>
    </p:spTree>
    <p:extLst>
      <p:ext uri="{BB962C8B-B14F-4D97-AF65-F5344CB8AC3E}">
        <p14:creationId xmlns:p14="http://schemas.microsoft.com/office/powerpoint/2010/main" val="11962555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84C18-51FD-4F51-997C-0608C4047085}"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5368D-72B5-487A-BAAD-F915D7EFA041}" type="slidenum">
              <a:rPr lang="en-US" smtClean="0"/>
              <a:t>‹Nº›</a:t>
            </a:fld>
            <a:endParaRPr lang="en-US"/>
          </a:p>
        </p:txBody>
      </p:sp>
    </p:spTree>
    <p:extLst>
      <p:ext uri="{BB962C8B-B14F-4D97-AF65-F5344CB8AC3E}">
        <p14:creationId xmlns:p14="http://schemas.microsoft.com/office/powerpoint/2010/main" val="16180073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id-ID" baseline="0" dirty="0"/>
              <a:t>T</a:t>
            </a:r>
            <a:r>
              <a:rPr lang="en-US" baseline="0" dirty="0"/>
              <a:t>here is a background placeholder</a:t>
            </a:r>
            <a:r>
              <a:rPr lang="id-ID" baseline="0" dirty="0"/>
              <a:t> in this slide</a:t>
            </a:r>
            <a:r>
              <a:rPr lang="en-US" baseline="0" dirty="0"/>
              <a:t>. </a:t>
            </a:r>
            <a:endParaRPr lang="id-ID"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id-ID" baseline="0" dirty="0"/>
              <a:t>To change the images :</a:t>
            </a:r>
          </a:p>
          <a:p>
            <a:pPr marL="0" marR="0" indent="0" algn="l" defTabSz="685800" rtl="0" eaLnBrk="1" fontAlgn="auto" latinLnBrk="0" hangingPunct="1">
              <a:lnSpc>
                <a:spcPct val="100000"/>
              </a:lnSpc>
              <a:spcBef>
                <a:spcPts val="0"/>
              </a:spcBef>
              <a:spcAft>
                <a:spcPts val="0"/>
              </a:spcAft>
              <a:buClrTx/>
              <a:buSzTx/>
              <a:buFontTx/>
              <a:buNone/>
              <a:tabLst/>
              <a:defRPr/>
            </a:pPr>
            <a:r>
              <a:rPr lang="id-ID" b="1" baseline="0" dirty="0"/>
              <a:t>Right C</a:t>
            </a:r>
            <a:r>
              <a:rPr lang="en-US" b="1" baseline="0" dirty="0"/>
              <a:t>lick </a:t>
            </a:r>
            <a:r>
              <a:rPr lang="id-ID" b="0" baseline="0" dirty="0"/>
              <a:t>and </a:t>
            </a:r>
            <a:r>
              <a:rPr lang="id-ID" b="1" baseline="0" dirty="0"/>
              <a:t>Select Format Background </a:t>
            </a:r>
            <a:r>
              <a:rPr lang="en-US" b="0" baseline="0" dirty="0"/>
              <a:t>-&gt;</a:t>
            </a:r>
            <a:r>
              <a:rPr lang="id-ID" b="0" baseline="0" dirty="0"/>
              <a:t> </a:t>
            </a:r>
            <a:r>
              <a:rPr lang="id-ID" b="1" baseline="0" dirty="0"/>
              <a:t>Select</a:t>
            </a:r>
            <a:r>
              <a:rPr lang="id-ID" b="0" baseline="0" dirty="0"/>
              <a:t> </a:t>
            </a:r>
            <a:r>
              <a:rPr lang="id-ID" b="1" baseline="0" dirty="0"/>
              <a:t>FILL</a:t>
            </a:r>
            <a:r>
              <a:rPr lang="id-ID" b="0" baseline="0" dirty="0"/>
              <a:t> </a:t>
            </a:r>
            <a:r>
              <a:rPr lang="en-US" b="0" baseline="0" dirty="0"/>
              <a:t>-&gt;</a:t>
            </a:r>
            <a:r>
              <a:rPr lang="id-ID" b="1" baseline="0" dirty="0"/>
              <a:t> Picture Or Texture Fill </a:t>
            </a:r>
            <a:r>
              <a:rPr lang="en-US" b="0" baseline="0" dirty="0"/>
              <a:t>-&gt;</a:t>
            </a:r>
            <a:r>
              <a:rPr lang="id-ID" b="0" baseline="0" dirty="0"/>
              <a:t> </a:t>
            </a:r>
            <a:r>
              <a:rPr lang="id-ID" b="1" baseline="0" dirty="0"/>
              <a:t>Select File...</a:t>
            </a:r>
          </a:p>
        </p:txBody>
      </p:sp>
      <p:sp>
        <p:nvSpPr>
          <p:cNvPr id="4" name="Slide Number Placeholder 3"/>
          <p:cNvSpPr>
            <a:spLocks noGrp="1"/>
          </p:cNvSpPr>
          <p:nvPr>
            <p:ph type="sldNum" sz="quarter" idx="10"/>
          </p:nvPr>
        </p:nvSpPr>
        <p:spPr/>
        <p:txBody>
          <a:bodyPr/>
          <a:lstStyle/>
          <a:p>
            <a:fld id="{54E23A7D-886C-4932-9820-8653114BE874}" type="slidenum">
              <a:rPr lang="id-ID" smtClean="0"/>
              <a:t>1</a:t>
            </a:fld>
            <a:endParaRPr lang="id-ID"/>
          </a:p>
        </p:txBody>
      </p:sp>
    </p:spTree>
    <p:extLst>
      <p:ext uri="{BB962C8B-B14F-4D97-AF65-F5344CB8AC3E}">
        <p14:creationId xmlns:p14="http://schemas.microsoft.com/office/powerpoint/2010/main" val="2414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id-ID" baseline="0" dirty="0"/>
              <a:t>T</a:t>
            </a:r>
            <a:r>
              <a:rPr lang="en-US" baseline="0" dirty="0"/>
              <a:t>here is a background placeholder</a:t>
            </a:r>
            <a:r>
              <a:rPr lang="id-ID" baseline="0" dirty="0"/>
              <a:t> in this slide</a:t>
            </a:r>
            <a:r>
              <a:rPr lang="en-US" baseline="0" dirty="0"/>
              <a:t>. </a:t>
            </a:r>
            <a:endParaRPr lang="id-ID" baseline="0" dirty="0"/>
          </a:p>
          <a:p>
            <a:pPr marL="0" marR="0" indent="0" algn="l" defTabSz="685800" rtl="0" eaLnBrk="1" fontAlgn="auto" latinLnBrk="0" hangingPunct="1">
              <a:lnSpc>
                <a:spcPct val="100000"/>
              </a:lnSpc>
              <a:spcBef>
                <a:spcPts val="0"/>
              </a:spcBef>
              <a:spcAft>
                <a:spcPts val="0"/>
              </a:spcAft>
              <a:buClrTx/>
              <a:buSzTx/>
              <a:buFontTx/>
              <a:buNone/>
              <a:tabLst/>
              <a:defRPr/>
            </a:pPr>
            <a:r>
              <a:rPr lang="id-ID" baseline="0" dirty="0"/>
              <a:t>To change the images :</a:t>
            </a:r>
          </a:p>
          <a:p>
            <a:pPr marL="0" marR="0" indent="0" algn="l" defTabSz="685800" rtl="0" eaLnBrk="1" fontAlgn="auto" latinLnBrk="0" hangingPunct="1">
              <a:lnSpc>
                <a:spcPct val="100000"/>
              </a:lnSpc>
              <a:spcBef>
                <a:spcPts val="0"/>
              </a:spcBef>
              <a:spcAft>
                <a:spcPts val="0"/>
              </a:spcAft>
              <a:buClrTx/>
              <a:buSzTx/>
              <a:buFontTx/>
              <a:buNone/>
              <a:tabLst/>
              <a:defRPr/>
            </a:pPr>
            <a:r>
              <a:rPr lang="id-ID" b="1" baseline="0" dirty="0"/>
              <a:t>Right C</a:t>
            </a:r>
            <a:r>
              <a:rPr lang="en-US" b="1" baseline="0" dirty="0"/>
              <a:t>lick </a:t>
            </a:r>
            <a:r>
              <a:rPr lang="id-ID" b="0" baseline="0" dirty="0"/>
              <a:t>and </a:t>
            </a:r>
            <a:r>
              <a:rPr lang="id-ID" b="1" baseline="0" dirty="0"/>
              <a:t>Select Format Background </a:t>
            </a:r>
            <a:r>
              <a:rPr lang="en-US" b="0" baseline="0" dirty="0"/>
              <a:t>-&gt;</a:t>
            </a:r>
            <a:r>
              <a:rPr lang="id-ID" b="0" baseline="0" dirty="0"/>
              <a:t> </a:t>
            </a:r>
            <a:r>
              <a:rPr lang="id-ID" b="1" baseline="0" dirty="0"/>
              <a:t>Select</a:t>
            </a:r>
            <a:r>
              <a:rPr lang="id-ID" b="0" baseline="0" dirty="0"/>
              <a:t> </a:t>
            </a:r>
            <a:r>
              <a:rPr lang="id-ID" b="1" baseline="0" dirty="0"/>
              <a:t>FILL</a:t>
            </a:r>
            <a:r>
              <a:rPr lang="id-ID" b="0" baseline="0" dirty="0"/>
              <a:t> </a:t>
            </a:r>
            <a:r>
              <a:rPr lang="en-US" b="0" baseline="0" dirty="0"/>
              <a:t>-&gt;</a:t>
            </a:r>
            <a:r>
              <a:rPr lang="id-ID" b="1" baseline="0" dirty="0"/>
              <a:t> Picture Or Texture Fill </a:t>
            </a:r>
            <a:r>
              <a:rPr lang="en-US" b="0" baseline="0" dirty="0"/>
              <a:t>-&gt;</a:t>
            </a:r>
            <a:r>
              <a:rPr lang="id-ID" b="0" baseline="0" dirty="0"/>
              <a:t> </a:t>
            </a:r>
            <a:r>
              <a:rPr lang="id-ID" b="1" baseline="0" dirty="0"/>
              <a:t>Select File...</a:t>
            </a:r>
          </a:p>
        </p:txBody>
      </p:sp>
      <p:sp>
        <p:nvSpPr>
          <p:cNvPr id="4" name="Slide Number Placeholder 3"/>
          <p:cNvSpPr>
            <a:spLocks noGrp="1"/>
          </p:cNvSpPr>
          <p:nvPr>
            <p:ph type="sldNum" sz="quarter" idx="10"/>
          </p:nvPr>
        </p:nvSpPr>
        <p:spPr/>
        <p:txBody>
          <a:bodyPr/>
          <a:lstStyle/>
          <a:p>
            <a:fld id="{54E23A7D-886C-4932-9820-8653114BE874}" type="slidenum">
              <a:rPr lang="id-ID" smtClean="0"/>
              <a:t>7</a:t>
            </a:fld>
            <a:endParaRPr lang="id-ID"/>
          </a:p>
        </p:txBody>
      </p:sp>
    </p:spTree>
    <p:extLst>
      <p:ext uri="{BB962C8B-B14F-4D97-AF65-F5344CB8AC3E}">
        <p14:creationId xmlns:p14="http://schemas.microsoft.com/office/powerpoint/2010/main" val="2411497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47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166" y="0"/>
            <a:ext cx="12185833" cy="6877050"/>
          </a:xfrm>
          <a:prstGeom prst="rect">
            <a:avLst/>
          </a:prstGeom>
        </p:spPr>
      </p:pic>
      <p:sp>
        <p:nvSpPr>
          <p:cNvPr id="8" name="Text Placeholder 11"/>
          <p:cNvSpPr>
            <a:spLocks noGrp="1"/>
          </p:cNvSpPr>
          <p:nvPr>
            <p:ph type="body" sz="quarter" idx="13"/>
          </p:nvPr>
        </p:nvSpPr>
        <p:spPr>
          <a:xfrm>
            <a:off x="8136601" y="4855954"/>
            <a:ext cx="2692400" cy="383436"/>
          </a:xfrm>
          <a:prstGeom prst="roundRect">
            <a:avLst>
              <a:gd name="adj" fmla="val 50000"/>
            </a:avLst>
          </a:prstGeom>
          <a:ln>
            <a:solidFill>
              <a:schemeClr val="bg1"/>
            </a:solidFill>
          </a:ln>
        </p:spPr>
        <p:txBody>
          <a:bodyPr anchor="ctr">
            <a:normAutofit/>
          </a:bodyPr>
          <a:lstStyle>
            <a:lvl1pPr marL="0" indent="0" algn="ctr">
              <a:spcBef>
                <a:spcPts val="0"/>
              </a:spcBef>
              <a:buNone/>
              <a:defRPr sz="1200" spc="0">
                <a:solidFill>
                  <a:schemeClr val="bg1"/>
                </a:solidFill>
                <a:latin typeface="Proxima Nova" panose="02000506030000020004" pitchFamily="2" charset="0"/>
              </a:defRPr>
            </a:lvl1pPr>
          </a:lstStyle>
          <a:p>
            <a:pPr lvl="0"/>
            <a:endParaRPr lang="id-ID" dirty="0"/>
          </a:p>
        </p:txBody>
      </p:sp>
      <p:grpSp>
        <p:nvGrpSpPr>
          <p:cNvPr id="15" name="Group 14"/>
          <p:cNvGrpSpPr/>
          <p:nvPr userDrawn="1"/>
        </p:nvGrpSpPr>
        <p:grpSpPr>
          <a:xfrm>
            <a:off x="8887806" y="5498123"/>
            <a:ext cx="1189990" cy="308953"/>
            <a:chOff x="7416799" y="5498123"/>
            <a:chExt cx="1189990" cy="308953"/>
          </a:xfrm>
        </p:grpSpPr>
        <p:sp>
          <p:nvSpPr>
            <p:cNvPr id="9" name="Freeform 9"/>
            <p:cNvSpPr>
              <a:spLocks noEditPoints="1"/>
            </p:cNvSpPr>
            <p:nvPr userDrawn="1"/>
          </p:nvSpPr>
          <p:spPr bwMode="auto">
            <a:xfrm>
              <a:off x="7416799" y="5498123"/>
              <a:ext cx="301097" cy="308952"/>
            </a:xfrm>
            <a:custGeom>
              <a:avLst/>
              <a:gdLst>
                <a:gd name="T0" fmla="*/ 49 w 97"/>
                <a:gd name="T1" fmla="*/ 0 h 97"/>
                <a:gd name="T2" fmla="*/ 0 w 97"/>
                <a:gd name="T3" fmla="*/ 48 h 97"/>
                <a:gd name="T4" fmla="*/ 49 w 97"/>
                <a:gd name="T5" fmla="*/ 97 h 97"/>
                <a:gd name="T6" fmla="*/ 97 w 97"/>
                <a:gd name="T7" fmla="*/ 48 h 97"/>
                <a:gd name="T8" fmla="*/ 49 w 97"/>
                <a:gd name="T9" fmla="*/ 0 h 97"/>
                <a:gd name="T10" fmla="*/ 61 w 97"/>
                <a:gd name="T11" fmla="*/ 50 h 97"/>
                <a:gd name="T12" fmla="*/ 53 w 97"/>
                <a:gd name="T13" fmla="*/ 50 h 97"/>
                <a:gd name="T14" fmla="*/ 53 w 97"/>
                <a:gd name="T15" fmla="*/ 78 h 97"/>
                <a:gd name="T16" fmla="*/ 41 w 97"/>
                <a:gd name="T17" fmla="*/ 78 h 97"/>
                <a:gd name="T18" fmla="*/ 41 w 97"/>
                <a:gd name="T19" fmla="*/ 50 h 97"/>
                <a:gd name="T20" fmla="*/ 36 w 97"/>
                <a:gd name="T21" fmla="*/ 50 h 97"/>
                <a:gd name="T22" fmla="*/ 36 w 97"/>
                <a:gd name="T23" fmla="*/ 40 h 97"/>
                <a:gd name="T24" fmla="*/ 41 w 97"/>
                <a:gd name="T25" fmla="*/ 40 h 97"/>
                <a:gd name="T26" fmla="*/ 41 w 97"/>
                <a:gd name="T27" fmla="*/ 34 h 97"/>
                <a:gd name="T28" fmla="*/ 53 w 97"/>
                <a:gd name="T29" fmla="*/ 22 h 97"/>
                <a:gd name="T30" fmla="*/ 61 w 97"/>
                <a:gd name="T31" fmla="*/ 22 h 97"/>
                <a:gd name="T32" fmla="*/ 61 w 97"/>
                <a:gd name="T33" fmla="*/ 32 h 97"/>
                <a:gd name="T34" fmla="*/ 55 w 97"/>
                <a:gd name="T35" fmla="*/ 32 h 97"/>
                <a:gd name="T36" fmla="*/ 53 w 97"/>
                <a:gd name="T37" fmla="*/ 34 h 97"/>
                <a:gd name="T38" fmla="*/ 53 w 97"/>
                <a:gd name="T39" fmla="*/ 40 h 97"/>
                <a:gd name="T40" fmla="*/ 62 w 97"/>
                <a:gd name="T41" fmla="*/ 40 h 97"/>
                <a:gd name="T42" fmla="*/ 61 w 97"/>
                <a:gd name="T43" fmla="*/ 50 h 97"/>
                <a:gd name="T44" fmla="*/ 61 w 97"/>
                <a:gd name="T45" fmla="*/ 50 h 97"/>
                <a:gd name="T46" fmla="*/ 61 w 97"/>
                <a:gd name="T47"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97">
                  <a:moveTo>
                    <a:pt x="49" y="0"/>
                  </a:moveTo>
                  <a:cubicBezTo>
                    <a:pt x="22" y="0"/>
                    <a:pt x="0" y="22"/>
                    <a:pt x="0" y="48"/>
                  </a:cubicBezTo>
                  <a:cubicBezTo>
                    <a:pt x="0" y="75"/>
                    <a:pt x="22" y="97"/>
                    <a:pt x="49" y="97"/>
                  </a:cubicBezTo>
                  <a:cubicBezTo>
                    <a:pt x="75" y="97"/>
                    <a:pt x="97" y="75"/>
                    <a:pt x="97" y="48"/>
                  </a:cubicBezTo>
                  <a:cubicBezTo>
                    <a:pt x="97" y="22"/>
                    <a:pt x="75" y="0"/>
                    <a:pt x="49" y="0"/>
                  </a:cubicBezTo>
                  <a:close/>
                  <a:moveTo>
                    <a:pt x="61" y="50"/>
                  </a:moveTo>
                  <a:cubicBezTo>
                    <a:pt x="53" y="50"/>
                    <a:pt x="53" y="50"/>
                    <a:pt x="53" y="50"/>
                  </a:cubicBezTo>
                  <a:cubicBezTo>
                    <a:pt x="53" y="78"/>
                    <a:pt x="53" y="78"/>
                    <a:pt x="53" y="78"/>
                  </a:cubicBezTo>
                  <a:cubicBezTo>
                    <a:pt x="41" y="78"/>
                    <a:pt x="41" y="78"/>
                    <a:pt x="41" y="78"/>
                  </a:cubicBezTo>
                  <a:cubicBezTo>
                    <a:pt x="41" y="50"/>
                    <a:pt x="41" y="50"/>
                    <a:pt x="41" y="50"/>
                  </a:cubicBezTo>
                  <a:cubicBezTo>
                    <a:pt x="36" y="50"/>
                    <a:pt x="36" y="50"/>
                    <a:pt x="36" y="50"/>
                  </a:cubicBezTo>
                  <a:cubicBezTo>
                    <a:pt x="36" y="40"/>
                    <a:pt x="36" y="40"/>
                    <a:pt x="36" y="40"/>
                  </a:cubicBezTo>
                  <a:cubicBezTo>
                    <a:pt x="41" y="40"/>
                    <a:pt x="41" y="40"/>
                    <a:pt x="41" y="40"/>
                  </a:cubicBezTo>
                  <a:cubicBezTo>
                    <a:pt x="41" y="34"/>
                    <a:pt x="41" y="34"/>
                    <a:pt x="41" y="34"/>
                  </a:cubicBezTo>
                  <a:cubicBezTo>
                    <a:pt x="41" y="29"/>
                    <a:pt x="43" y="22"/>
                    <a:pt x="53" y="22"/>
                  </a:cubicBezTo>
                  <a:cubicBezTo>
                    <a:pt x="61" y="22"/>
                    <a:pt x="61" y="22"/>
                    <a:pt x="61" y="22"/>
                  </a:cubicBezTo>
                  <a:cubicBezTo>
                    <a:pt x="61" y="32"/>
                    <a:pt x="61" y="32"/>
                    <a:pt x="61" y="32"/>
                  </a:cubicBezTo>
                  <a:cubicBezTo>
                    <a:pt x="55" y="32"/>
                    <a:pt x="55" y="32"/>
                    <a:pt x="55" y="32"/>
                  </a:cubicBezTo>
                  <a:cubicBezTo>
                    <a:pt x="54" y="32"/>
                    <a:pt x="53" y="32"/>
                    <a:pt x="53" y="34"/>
                  </a:cubicBezTo>
                  <a:cubicBezTo>
                    <a:pt x="53" y="40"/>
                    <a:pt x="53" y="40"/>
                    <a:pt x="53" y="40"/>
                  </a:cubicBezTo>
                  <a:cubicBezTo>
                    <a:pt x="62" y="40"/>
                    <a:pt x="62" y="40"/>
                    <a:pt x="62" y="40"/>
                  </a:cubicBezTo>
                  <a:lnTo>
                    <a:pt x="61" y="50"/>
                  </a:lnTo>
                  <a:close/>
                  <a:moveTo>
                    <a:pt x="61" y="50"/>
                  </a:moveTo>
                  <a:cubicBezTo>
                    <a:pt x="61" y="50"/>
                    <a:pt x="61" y="50"/>
                    <a:pt x="61" y="50"/>
                  </a:cubicBezTo>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10" name="Freeform 10"/>
            <p:cNvSpPr>
              <a:spLocks noEditPoints="1"/>
            </p:cNvSpPr>
            <p:nvPr userDrawn="1"/>
          </p:nvSpPr>
          <p:spPr bwMode="auto">
            <a:xfrm>
              <a:off x="7859281" y="5498123"/>
              <a:ext cx="301097" cy="308952"/>
            </a:xfrm>
            <a:custGeom>
              <a:avLst/>
              <a:gdLst>
                <a:gd name="T0" fmla="*/ 48 w 97"/>
                <a:gd name="T1" fmla="*/ 0 h 97"/>
                <a:gd name="T2" fmla="*/ 0 w 97"/>
                <a:gd name="T3" fmla="*/ 48 h 97"/>
                <a:gd name="T4" fmla="*/ 48 w 97"/>
                <a:gd name="T5" fmla="*/ 97 h 97"/>
                <a:gd name="T6" fmla="*/ 97 w 97"/>
                <a:gd name="T7" fmla="*/ 48 h 97"/>
                <a:gd name="T8" fmla="*/ 48 w 97"/>
                <a:gd name="T9" fmla="*/ 0 h 97"/>
                <a:gd name="T10" fmla="*/ 72 w 97"/>
                <a:gd name="T11" fmla="*/ 41 h 97"/>
                <a:gd name="T12" fmla="*/ 72 w 97"/>
                <a:gd name="T13" fmla="*/ 42 h 97"/>
                <a:gd name="T14" fmla="*/ 39 w 97"/>
                <a:gd name="T15" fmla="*/ 75 h 97"/>
                <a:gd name="T16" fmla="*/ 21 w 97"/>
                <a:gd name="T17" fmla="*/ 70 h 97"/>
                <a:gd name="T18" fmla="*/ 24 w 97"/>
                <a:gd name="T19" fmla="*/ 70 h 97"/>
                <a:gd name="T20" fmla="*/ 39 w 97"/>
                <a:gd name="T21" fmla="*/ 65 h 97"/>
                <a:gd name="T22" fmla="*/ 28 w 97"/>
                <a:gd name="T23" fmla="*/ 57 h 97"/>
                <a:gd name="T24" fmla="*/ 30 w 97"/>
                <a:gd name="T25" fmla="*/ 57 h 97"/>
                <a:gd name="T26" fmla="*/ 33 w 97"/>
                <a:gd name="T27" fmla="*/ 57 h 97"/>
                <a:gd name="T28" fmla="*/ 24 w 97"/>
                <a:gd name="T29" fmla="*/ 46 h 97"/>
                <a:gd name="T30" fmla="*/ 24 w 97"/>
                <a:gd name="T31" fmla="*/ 45 h 97"/>
                <a:gd name="T32" fmla="*/ 29 w 97"/>
                <a:gd name="T33" fmla="*/ 47 h 97"/>
                <a:gd name="T34" fmla="*/ 24 w 97"/>
                <a:gd name="T35" fmla="*/ 37 h 97"/>
                <a:gd name="T36" fmla="*/ 25 w 97"/>
                <a:gd name="T37" fmla="*/ 31 h 97"/>
                <a:gd name="T38" fmla="*/ 49 w 97"/>
                <a:gd name="T39" fmla="*/ 44 h 97"/>
                <a:gd name="T40" fmla="*/ 49 w 97"/>
                <a:gd name="T41" fmla="*/ 41 h 97"/>
                <a:gd name="T42" fmla="*/ 61 w 97"/>
                <a:gd name="T43" fmla="*/ 29 h 97"/>
                <a:gd name="T44" fmla="*/ 69 w 97"/>
                <a:gd name="T45" fmla="*/ 33 h 97"/>
                <a:gd name="T46" fmla="*/ 76 w 97"/>
                <a:gd name="T47" fmla="*/ 30 h 97"/>
                <a:gd name="T48" fmla="*/ 71 w 97"/>
                <a:gd name="T49" fmla="*/ 37 h 97"/>
                <a:gd name="T50" fmla="*/ 78 w 97"/>
                <a:gd name="T51" fmla="*/ 35 h 97"/>
                <a:gd name="T52" fmla="*/ 72 w 97"/>
                <a:gd name="T53"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 h="97">
                  <a:moveTo>
                    <a:pt x="48" y="0"/>
                  </a:moveTo>
                  <a:cubicBezTo>
                    <a:pt x="21" y="0"/>
                    <a:pt x="0" y="22"/>
                    <a:pt x="0" y="48"/>
                  </a:cubicBezTo>
                  <a:cubicBezTo>
                    <a:pt x="0" y="75"/>
                    <a:pt x="21" y="97"/>
                    <a:pt x="48" y="97"/>
                  </a:cubicBezTo>
                  <a:cubicBezTo>
                    <a:pt x="75" y="97"/>
                    <a:pt x="97" y="75"/>
                    <a:pt x="97" y="48"/>
                  </a:cubicBezTo>
                  <a:cubicBezTo>
                    <a:pt x="97" y="22"/>
                    <a:pt x="75" y="0"/>
                    <a:pt x="48" y="0"/>
                  </a:cubicBezTo>
                  <a:close/>
                  <a:moveTo>
                    <a:pt x="72" y="41"/>
                  </a:moveTo>
                  <a:cubicBezTo>
                    <a:pt x="72" y="41"/>
                    <a:pt x="72" y="42"/>
                    <a:pt x="72" y="42"/>
                  </a:cubicBezTo>
                  <a:cubicBezTo>
                    <a:pt x="72" y="58"/>
                    <a:pt x="61" y="75"/>
                    <a:pt x="39" y="75"/>
                  </a:cubicBezTo>
                  <a:cubicBezTo>
                    <a:pt x="33" y="75"/>
                    <a:pt x="27" y="73"/>
                    <a:pt x="21" y="70"/>
                  </a:cubicBezTo>
                  <a:cubicBezTo>
                    <a:pt x="22" y="70"/>
                    <a:pt x="23" y="70"/>
                    <a:pt x="24" y="70"/>
                  </a:cubicBezTo>
                  <a:cubicBezTo>
                    <a:pt x="30" y="70"/>
                    <a:pt x="35" y="68"/>
                    <a:pt x="39" y="65"/>
                  </a:cubicBezTo>
                  <a:cubicBezTo>
                    <a:pt x="34" y="65"/>
                    <a:pt x="29" y="62"/>
                    <a:pt x="28" y="57"/>
                  </a:cubicBezTo>
                  <a:cubicBezTo>
                    <a:pt x="29" y="57"/>
                    <a:pt x="29" y="57"/>
                    <a:pt x="30" y="57"/>
                  </a:cubicBezTo>
                  <a:cubicBezTo>
                    <a:pt x="31" y="57"/>
                    <a:pt x="32" y="57"/>
                    <a:pt x="33" y="57"/>
                  </a:cubicBezTo>
                  <a:cubicBezTo>
                    <a:pt x="28" y="56"/>
                    <a:pt x="24" y="51"/>
                    <a:pt x="24" y="46"/>
                  </a:cubicBezTo>
                  <a:cubicBezTo>
                    <a:pt x="24" y="46"/>
                    <a:pt x="24" y="45"/>
                    <a:pt x="24" y="45"/>
                  </a:cubicBezTo>
                  <a:cubicBezTo>
                    <a:pt x="25" y="46"/>
                    <a:pt x="27" y="47"/>
                    <a:pt x="29" y="47"/>
                  </a:cubicBezTo>
                  <a:cubicBezTo>
                    <a:pt x="26" y="45"/>
                    <a:pt x="24" y="41"/>
                    <a:pt x="24" y="37"/>
                  </a:cubicBezTo>
                  <a:cubicBezTo>
                    <a:pt x="24" y="35"/>
                    <a:pt x="24" y="33"/>
                    <a:pt x="25" y="31"/>
                  </a:cubicBezTo>
                  <a:cubicBezTo>
                    <a:pt x="31" y="38"/>
                    <a:pt x="40" y="43"/>
                    <a:pt x="49" y="44"/>
                  </a:cubicBezTo>
                  <a:cubicBezTo>
                    <a:pt x="49" y="43"/>
                    <a:pt x="49" y="42"/>
                    <a:pt x="49" y="41"/>
                  </a:cubicBezTo>
                  <a:cubicBezTo>
                    <a:pt x="49" y="34"/>
                    <a:pt x="54" y="29"/>
                    <a:pt x="61" y="29"/>
                  </a:cubicBezTo>
                  <a:cubicBezTo>
                    <a:pt x="64" y="29"/>
                    <a:pt x="67" y="31"/>
                    <a:pt x="69" y="33"/>
                  </a:cubicBezTo>
                  <a:cubicBezTo>
                    <a:pt x="72" y="32"/>
                    <a:pt x="74" y="31"/>
                    <a:pt x="76" y="30"/>
                  </a:cubicBezTo>
                  <a:cubicBezTo>
                    <a:pt x="76" y="33"/>
                    <a:pt x="74" y="35"/>
                    <a:pt x="71" y="37"/>
                  </a:cubicBezTo>
                  <a:cubicBezTo>
                    <a:pt x="74" y="36"/>
                    <a:pt x="76" y="36"/>
                    <a:pt x="78" y="35"/>
                  </a:cubicBezTo>
                  <a:cubicBezTo>
                    <a:pt x="76" y="37"/>
                    <a:pt x="75" y="39"/>
                    <a:pt x="72" y="41"/>
                  </a:cubicBezTo>
                  <a:close/>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11" name="Freeform 11"/>
            <p:cNvSpPr>
              <a:spLocks noEditPoints="1"/>
            </p:cNvSpPr>
            <p:nvPr userDrawn="1"/>
          </p:nvSpPr>
          <p:spPr bwMode="auto">
            <a:xfrm>
              <a:off x="8310928" y="5504669"/>
              <a:ext cx="295861" cy="302407"/>
            </a:xfrm>
            <a:custGeom>
              <a:avLst/>
              <a:gdLst>
                <a:gd name="T0" fmla="*/ 88 w 95"/>
                <a:gd name="T1" fmla="*/ 0 h 95"/>
                <a:gd name="T2" fmla="*/ 7 w 95"/>
                <a:gd name="T3" fmla="*/ 0 h 95"/>
                <a:gd name="T4" fmla="*/ 0 w 95"/>
                <a:gd name="T5" fmla="*/ 7 h 95"/>
                <a:gd name="T6" fmla="*/ 0 w 95"/>
                <a:gd name="T7" fmla="*/ 88 h 95"/>
                <a:gd name="T8" fmla="*/ 7 w 95"/>
                <a:gd name="T9" fmla="*/ 95 h 95"/>
                <a:gd name="T10" fmla="*/ 88 w 95"/>
                <a:gd name="T11" fmla="*/ 95 h 95"/>
                <a:gd name="T12" fmla="*/ 95 w 95"/>
                <a:gd name="T13" fmla="*/ 88 h 95"/>
                <a:gd name="T14" fmla="*/ 95 w 95"/>
                <a:gd name="T15" fmla="*/ 7 h 95"/>
                <a:gd name="T16" fmla="*/ 88 w 95"/>
                <a:gd name="T17" fmla="*/ 0 h 95"/>
                <a:gd name="T18" fmla="*/ 29 w 95"/>
                <a:gd name="T19" fmla="*/ 79 h 95"/>
                <a:gd name="T20" fmla="*/ 15 w 95"/>
                <a:gd name="T21" fmla="*/ 79 h 95"/>
                <a:gd name="T22" fmla="*/ 15 w 95"/>
                <a:gd name="T23" fmla="*/ 36 h 95"/>
                <a:gd name="T24" fmla="*/ 29 w 95"/>
                <a:gd name="T25" fmla="*/ 36 h 95"/>
                <a:gd name="T26" fmla="*/ 29 w 95"/>
                <a:gd name="T27" fmla="*/ 79 h 95"/>
                <a:gd name="T28" fmla="*/ 22 w 95"/>
                <a:gd name="T29" fmla="*/ 31 h 95"/>
                <a:gd name="T30" fmla="*/ 22 w 95"/>
                <a:gd name="T31" fmla="*/ 31 h 95"/>
                <a:gd name="T32" fmla="*/ 14 w 95"/>
                <a:gd name="T33" fmla="*/ 23 h 95"/>
                <a:gd name="T34" fmla="*/ 22 w 95"/>
                <a:gd name="T35" fmla="*/ 16 h 95"/>
                <a:gd name="T36" fmla="*/ 30 w 95"/>
                <a:gd name="T37" fmla="*/ 23 h 95"/>
                <a:gd name="T38" fmla="*/ 22 w 95"/>
                <a:gd name="T39" fmla="*/ 31 h 95"/>
                <a:gd name="T40" fmla="*/ 80 w 95"/>
                <a:gd name="T41" fmla="*/ 79 h 95"/>
                <a:gd name="T42" fmla="*/ 66 w 95"/>
                <a:gd name="T43" fmla="*/ 79 h 95"/>
                <a:gd name="T44" fmla="*/ 66 w 95"/>
                <a:gd name="T45" fmla="*/ 56 h 95"/>
                <a:gd name="T46" fmla="*/ 59 w 95"/>
                <a:gd name="T47" fmla="*/ 47 h 95"/>
                <a:gd name="T48" fmla="*/ 52 w 95"/>
                <a:gd name="T49" fmla="*/ 52 h 95"/>
                <a:gd name="T50" fmla="*/ 51 w 95"/>
                <a:gd name="T51" fmla="*/ 55 h 95"/>
                <a:gd name="T52" fmla="*/ 51 w 95"/>
                <a:gd name="T53" fmla="*/ 79 h 95"/>
                <a:gd name="T54" fmla="*/ 37 w 95"/>
                <a:gd name="T55" fmla="*/ 79 h 95"/>
                <a:gd name="T56" fmla="*/ 37 w 95"/>
                <a:gd name="T57" fmla="*/ 36 h 95"/>
                <a:gd name="T58" fmla="*/ 51 w 95"/>
                <a:gd name="T59" fmla="*/ 36 h 95"/>
                <a:gd name="T60" fmla="*/ 51 w 95"/>
                <a:gd name="T61" fmla="*/ 42 h 95"/>
                <a:gd name="T62" fmla="*/ 64 w 95"/>
                <a:gd name="T63" fmla="*/ 35 h 95"/>
                <a:gd name="T64" fmla="*/ 80 w 95"/>
                <a:gd name="T65" fmla="*/ 55 h 95"/>
                <a:gd name="T66" fmla="*/ 80 w 95"/>
                <a:gd name="T67" fmla="*/ 79 h 95"/>
                <a:gd name="T68" fmla="*/ 51 w 95"/>
                <a:gd name="T69" fmla="*/ 43 h 95"/>
                <a:gd name="T70" fmla="*/ 51 w 95"/>
                <a:gd name="T71" fmla="*/ 42 h 95"/>
                <a:gd name="T72" fmla="*/ 51 w 95"/>
                <a:gd name="T73" fmla="*/ 43 h 95"/>
                <a:gd name="T74" fmla="*/ 51 w 95"/>
                <a:gd name="T75" fmla="*/ 43 h 95"/>
                <a:gd name="T76" fmla="*/ 51 w 95"/>
                <a:gd name="T77"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5">
                  <a:moveTo>
                    <a:pt x="88" y="0"/>
                  </a:moveTo>
                  <a:cubicBezTo>
                    <a:pt x="7" y="0"/>
                    <a:pt x="7" y="0"/>
                    <a:pt x="7" y="0"/>
                  </a:cubicBezTo>
                  <a:cubicBezTo>
                    <a:pt x="3" y="0"/>
                    <a:pt x="0" y="3"/>
                    <a:pt x="0" y="7"/>
                  </a:cubicBezTo>
                  <a:cubicBezTo>
                    <a:pt x="0" y="88"/>
                    <a:pt x="0" y="88"/>
                    <a:pt x="0" y="88"/>
                  </a:cubicBezTo>
                  <a:cubicBezTo>
                    <a:pt x="0" y="92"/>
                    <a:pt x="3" y="95"/>
                    <a:pt x="7" y="95"/>
                  </a:cubicBezTo>
                  <a:cubicBezTo>
                    <a:pt x="88" y="95"/>
                    <a:pt x="88" y="95"/>
                    <a:pt x="88" y="95"/>
                  </a:cubicBezTo>
                  <a:cubicBezTo>
                    <a:pt x="92" y="95"/>
                    <a:pt x="95" y="92"/>
                    <a:pt x="95" y="88"/>
                  </a:cubicBezTo>
                  <a:cubicBezTo>
                    <a:pt x="95" y="7"/>
                    <a:pt x="95" y="7"/>
                    <a:pt x="95" y="7"/>
                  </a:cubicBezTo>
                  <a:cubicBezTo>
                    <a:pt x="95" y="3"/>
                    <a:pt x="92" y="0"/>
                    <a:pt x="88" y="0"/>
                  </a:cubicBezTo>
                  <a:close/>
                  <a:moveTo>
                    <a:pt x="29" y="79"/>
                  </a:moveTo>
                  <a:cubicBezTo>
                    <a:pt x="15" y="79"/>
                    <a:pt x="15" y="79"/>
                    <a:pt x="15" y="79"/>
                  </a:cubicBezTo>
                  <a:cubicBezTo>
                    <a:pt x="15" y="36"/>
                    <a:pt x="15" y="36"/>
                    <a:pt x="15" y="36"/>
                  </a:cubicBezTo>
                  <a:cubicBezTo>
                    <a:pt x="29" y="36"/>
                    <a:pt x="29" y="36"/>
                    <a:pt x="29" y="36"/>
                  </a:cubicBezTo>
                  <a:lnTo>
                    <a:pt x="29" y="79"/>
                  </a:lnTo>
                  <a:close/>
                  <a:moveTo>
                    <a:pt x="22" y="31"/>
                  </a:moveTo>
                  <a:cubicBezTo>
                    <a:pt x="22" y="31"/>
                    <a:pt x="22" y="31"/>
                    <a:pt x="22" y="31"/>
                  </a:cubicBezTo>
                  <a:cubicBezTo>
                    <a:pt x="17" y="31"/>
                    <a:pt x="14" y="27"/>
                    <a:pt x="14" y="23"/>
                  </a:cubicBezTo>
                  <a:cubicBezTo>
                    <a:pt x="14" y="19"/>
                    <a:pt x="17" y="16"/>
                    <a:pt x="22" y="16"/>
                  </a:cubicBezTo>
                  <a:cubicBezTo>
                    <a:pt x="27" y="16"/>
                    <a:pt x="30" y="19"/>
                    <a:pt x="30" y="23"/>
                  </a:cubicBezTo>
                  <a:cubicBezTo>
                    <a:pt x="30" y="27"/>
                    <a:pt x="27" y="31"/>
                    <a:pt x="22" y="31"/>
                  </a:cubicBezTo>
                  <a:close/>
                  <a:moveTo>
                    <a:pt x="80" y="79"/>
                  </a:moveTo>
                  <a:cubicBezTo>
                    <a:pt x="66" y="79"/>
                    <a:pt x="66" y="79"/>
                    <a:pt x="66" y="79"/>
                  </a:cubicBezTo>
                  <a:cubicBezTo>
                    <a:pt x="66" y="56"/>
                    <a:pt x="66" y="56"/>
                    <a:pt x="66" y="56"/>
                  </a:cubicBezTo>
                  <a:cubicBezTo>
                    <a:pt x="66" y="51"/>
                    <a:pt x="64" y="47"/>
                    <a:pt x="59" y="47"/>
                  </a:cubicBezTo>
                  <a:cubicBezTo>
                    <a:pt x="55" y="47"/>
                    <a:pt x="53" y="49"/>
                    <a:pt x="52" y="52"/>
                  </a:cubicBezTo>
                  <a:cubicBezTo>
                    <a:pt x="51" y="53"/>
                    <a:pt x="51" y="54"/>
                    <a:pt x="51" y="55"/>
                  </a:cubicBezTo>
                  <a:cubicBezTo>
                    <a:pt x="51" y="79"/>
                    <a:pt x="51" y="79"/>
                    <a:pt x="51" y="79"/>
                  </a:cubicBezTo>
                  <a:cubicBezTo>
                    <a:pt x="37" y="79"/>
                    <a:pt x="37" y="79"/>
                    <a:pt x="37" y="79"/>
                  </a:cubicBezTo>
                  <a:cubicBezTo>
                    <a:pt x="37" y="79"/>
                    <a:pt x="37" y="40"/>
                    <a:pt x="37" y="36"/>
                  </a:cubicBezTo>
                  <a:cubicBezTo>
                    <a:pt x="51" y="36"/>
                    <a:pt x="51" y="36"/>
                    <a:pt x="51" y="36"/>
                  </a:cubicBezTo>
                  <a:cubicBezTo>
                    <a:pt x="51" y="42"/>
                    <a:pt x="51" y="42"/>
                    <a:pt x="51" y="42"/>
                  </a:cubicBezTo>
                  <a:cubicBezTo>
                    <a:pt x="53" y="40"/>
                    <a:pt x="56" y="35"/>
                    <a:pt x="64" y="35"/>
                  </a:cubicBezTo>
                  <a:cubicBezTo>
                    <a:pt x="73" y="35"/>
                    <a:pt x="80" y="41"/>
                    <a:pt x="80" y="55"/>
                  </a:cubicBezTo>
                  <a:lnTo>
                    <a:pt x="80" y="79"/>
                  </a:lnTo>
                  <a:close/>
                  <a:moveTo>
                    <a:pt x="51" y="43"/>
                  </a:moveTo>
                  <a:cubicBezTo>
                    <a:pt x="51" y="43"/>
                    <a:pt x="51" y="42"/>
                    <a:pt x="51" y="42"/>
                  </a:cubicBezTo>
                  <a:cubicBezTo>
                    <a:pt x="51" y="43"/>
                    <a:pt x="51" y="43"/>
                    <a:pt x="51" y="43"/>
                  </a:cubicBezTo>
                  <a:close/>
                  <a:moveTo>
                    <a:pt x="51" y="43"/>
                  </a:moveTo>
                  <a:cubicBezTo>
                    <a:pt x="51" y="43"/>
                    <a:pt x="51" y="43"/>
                    <a:pt x="51" y="43"/>
                  </a:cubicBezTo>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grpSp>
      <p:sp>
        <p:nvSpPr>
          <p:cNvPr id="12" name="Text Placeholder 11"/>
          <p:cNvSpPr>
            <a:spLocks noGrp="1"/>
          </p:cNvSpPr>
          <p:nvPr>
            <p:ph type="body" sz="quarter" idx="10"/>
          </p:nvPr>
        </p:nvSpPr>
        <p:spPr>
          <a:xfrm>
            <a:off x="7258512" y="2337996"/>
            <a:ext cx="4448579" cy="1119857"/>
          </a:xfrm>
        </p:spPr>
        <p:txBody>
          <a:bodyPr>
            <a:noAutofit/>
          </a:bodyPr>
          <a:lstStyle>
            <a:lvl1pPr marL="0" indent="0" algn="ctr">
              <a:spcBef>
                <a:spcPts val="0"/>
              </a:spcBef>
              <a:buNone/>
              <a:defRPr sz="4000">
                <a:solidFill>
                  <a:schemeClr val="bg1"/>
                </a:solidFill>
                <a:latin typeface="Proxima Nova" panose="02000506030000020004" pitchFamily="2" charset="0"/>
              </a:defRPr>
            </a:lvl1pPr>
          </a:lstStyle>
          <a:p>
            <a:pPr lvl="0"/>
            <a:endParaRPr lang="id-ID" dirty="0"/>
          </a:p>
        </p:txBody>
      </p:sp>
      <p:sp>
        <p:nvSpPr>
          <p:cNvPr id="13" name="Text Placeholder 11"/>
          <p:cNvSpPr>
            <a:spLocks noGrp="1"/>
          </p:cNvSpPr>
          <p:nvPr>
            <p:ph type="body" sz="quarter" idx="14"/>
          </p:nvPr>
        </p:nvSpPr>
        <p:spPr>
          <a:xfrm>
            <a:off x="7258512" y="3975657"/>
            <a:ext cx="4448579" cy="725186"/>
          </a:xfrm>
        </p:spPr>
        <p:txBody>
          <a:bodyPr>
            <a:noAutofit/>
          </a:bodyPr>
          <a:lstStyle>
            <a:lvl1pPr marL="0" indent="0" algn="ctr">
              <a:spcBef>
                <a:spcPts val="0"/>
              </a:spcBef>
              <a:buNone/>
              <a:defRPr sz="1400">
                <a:solidFill>
                  <a:schemeClr val="bg1"/>
                </a:solidFill>
                <a:latin typeface="Proxima Nova" panose="02000506030000020004" pitchFamily="2" charset="0"/>
              </a:defRPr>
            </a:lvl1pPr>
          </a:lstStyle>
          <a:p>
            <a:pPr lvl="0"/>
            <a:endParaRPr lang="id-ID" dirty="0"/>
          </a:p>
        </p:txBody>
      </p:sp>
      <p:sp>
        <p:nvSpPr>
          <p:cNvPr id="20" name="Freeform 5"/>
          <p:cNvSpPr>
            <a:spLocks/>
          </p:cNvSpPr>
          <p:nvPr userDrawn="1"/>
        </p:nvSpPr>
        <p:spPr bwMode="auto">
          <a:xfrm>
            <a:off x="9051001" y="3613150"/>
            <a:ext cx="863600" cy="61913"/>
          </a:xfrm>
          <a:custGeom>
            <a:avLst/>
            <a:gdLst>
              <a:gd name="T0" fmla="*/ 228 w 228"/>
              <a:gd name="T1" fmla="*/ 7 h 14"/>
              <a:gd name="T2" fmla="*/ 221 w 228"/>
              <a:gd name="T3" fmla="*/ 14 h 14"/>
              <a:gd name="T4" fmla="*/ 7 w 228"/>
              <a:gd name="T5" fmla="*/ 14 h 14"/>
              <a:gd name="T6" fmla="*/ 0 w 228"/>
              <a:gd name="T7" fmla="*/ 7 h 14"/>
              <a:gd name="T8" fmla="*/ 0 w 228"/>
              <a:gd name="T9" fmla="*/ 7 h 14"/>
              <a:gd name="T10" fmla="*/ 7 w 228"/>
              <a:gd name="T11" fmla="*/ 0 h 14"/>
              <a:gd name="T12" fmla="*/ 221 w 228"/>
              <a:gd name="T13" fmla="*/ 0 h 14"/>
              <a:gd name="T14" fmla="*/ 228 w 228"/>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4">
                <a:moveTo>
                  <a:pt x="228" y="7"/>
                </a:moveTo>
                <a:cubicBezTo>
                  <a:pt x="228" y="11"/>
                  <a:pt x="225" y="14"/>
                  <a:pt x="221" y="14"/>
                </a:cubicBezTo>
                <a:cubicBezTo>
                  <a:pt x="7" y="14"/>
                  <a:pt x="7" y="14"/>
                  <a:pt x="7" y="14"/>
                </a:cubicBezTo>
                <a:cubicBezTo>
                  <a:pt x="4" y="14"/>
                  <a:pt x="0" y="11"/>
                  <a:pt x="0" y="7"/>
                </a:cubicBezTo>
                <a:cubicBezTo>
                  <a:pt x="0" y="7"/>
                  <a:pt x="0" y="7"/>
                  <a:pt x="0" y="7"/>
                </a:cubicBezTo>
                <a:cubicBezTo>
                  <a:pt x="0" y="3"/>
                  <a:pt x="4" y="0"/>
                  <a:pt x="7" y="0"/>
                </a:cubicBezTo>
                <a:cubicBezTo>
                  <a:pt x="221" y="0"/>
                  <a:pt x="221" y="0"/>
                  <a:pt x="221" y="0"/>
                </a:cubicBezTo>
                <a:cubicBezTo>
                  <a:pt x="225" y="0"/>
                  <a:pt x="228" y="3"/>
                  <a:pt x="228" y="7"/>
                </a:cubicBezTo>
                <a:close/>
              </a:path>
            </a:pathLst>
          </a:custGeom>
          <a:solidFill>
            <a:srgbClr val="F68A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33322" y="1540676"/>
            <a:ext cx="2895028" cy="755602"/>
          </a:xfrm>
          <a:prstGeom prst="rect">
            <a:avLst/>
          </a:prstGeom>
        </p:spPr>
      </p:pic>
    </p:spTree>
    <p:extLst>
      <p:ext uri="{BB962C8B-B14F-4D97-AF65-F5344CB8AC3E}">
        <p14:creationId xmlns:p14="http://schemas.microsoft.com/office/powerpoint/2010/main" val="261944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Custom Layout">
    <p:bg>
      <p:bgPr>
        <a:solidFill>
          <a:srgbClr val="262E33">
            <a:alpha val="90000"/>
          </a:srgbClr>
        </a:solidFill>
        <a:effectLst/>
      </p:bgPr>
    </p:bg>
    <p:spTree>
      <p:nvGrpSpPr>
        <p:cNvPr id="1" name=""/>
        <p:cNvGrpSpPr/>
        <p:nvPr/>
      </p:nvGrpSpPr>
      <p:grpSpPr>
        <a:xfrm>
          <a:off x="0" y="0"/>
          <a:ext cx="0" cy="0"/>
          <a:chOff x="0" y="0"/>
          <a:chExt cx="0" cy="0"/>
        </a:xfrm>
      </p:grpSpPr>
      <p:sp>
        <p:nvSpPr>
          <p:cNvPr id="23" name="Rectangle 22"/>
          <p:cNvSpPr/>
          <p:nvPr userDrawn="1"/>
        </p:nvSpPr>
        <p:spPr>
          <a:xfrm>
            <a:off x="0" y="0"/>
            <a:ext cx="12192000" cy="6858000"/>
          </a:xfrm>
          <a:prstGeom prst="rect">
            <a:avLst/>
          </a:prstGeom>
          <a:solidFill>
            <a:srgbClr val="262E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p:cNvPicPr>
            <a:picLocks noChangeAspect="1"/>
          </p:cNvPicPr>
          <p:nvPr userDrawn="1"/>
        </p:nvPicPr>
        <p:blipFill>
          <a:blip r:embed="rId2"/>
          <a:stretch>
            <a:fillRect/>
          </a:stretch>
        </p:blipFill>
        <p:spPr>
          <a:xfrm>
            <a:off x="-2089380" y="-959576"/>
            <a:ext cx="14592168" cy="7979330"/>
          </a:xfrm>
          <a:prstGeom prst="rect">
            <a:avLst/>
          </a:prstGeom>
        </p:spPr>
      </p:pic>
      <p:sp>
        <p:nvSpPr>
          <p:cNvPr id="15" name="Text Placeholder 11"/>
          <p:cNvSpPr>
            <a:spLocks noGrp="1"/>
          </p:cNvSpPr>
          <p:nvPr>
            <p:ph type="body" sz="quarter" idx="11"/>
          </p:nvPr>
        </p:nvSpPr>
        <p:spPr>
          <a:xfrm>
            <a:off x="476251" y="2227914"/>
            <a:ext cx="5155292" cy="803176"/>
          </a:xfrm>
        </p:spPr>
        <p:txBody>
          <a:bodyPr>
            <a:noAutofit/>
          </a:bodyPr>
          <a:lstStyle>
            <a:lvl1pPr marL="0" indent="0" algn="l">
              <a:spcBef>
                <a:spcPts val="0"/>
              </a:spcBef>
              <a:buNone/>
              <a:defRPr sz="4800">
                <a:solidFill>
                  <a:srgbClr val="F68A1F"/>
                </a:solidFill>
                <a:latin typeface="Proxima Nova" panose="02000506030000020004" pitchFamily="2" charset="0"/>
              </a:defRPr>
            </a:lvl1pPr>
          </a:lstStyle>
          <a:p>
            <a:pPr lvl="0"/>
            <a:endParaRPr lang="id-ID" dirty="0"/>
          </a:p>
        </p:txBody>
      </p:sp>
      <p:sp>
        <p:nvSpPr>
          <p:cNvPr id="16" name="Text Placeholder 11"/>
          <p:cNvSpPr>
            <a:spLocks noGrp="1"/>
          </p:cNvSpPr>
          <p:nvPr>
            <p:ph type="body" sz="quarter" idx="14"/>
          </p:nvPr>
        </p:nvSpPr>
        <p:spPr>
          <a:xfrm>
            <a:off x="476250" y="3315280"/>
            <a:ext cx="4574721" cy="647121"/>
          </a:xfrm>
        </p:spPr>
        <p:txBody>
          <a:bodyPr>
            <a:noAutofit/>
          </a:bodyPr>
          <a:lstStyle>
            <a:lvl1pPr marL="0" indent="0" algn="l">
              <a:spcBef>
                <a:spcPts val="0"/>
              </a:spcBef>
              <a:buNone/>
              <a:defRPr sz="1400">
                <a:solidFill>
                  <a:schemeClr val="tx2">
                    <a:lumMod val="75000"/>
                    <a:lumOff val="25000"/>
                  </a:schemeClr>
                </a:solidFill>
                <a:latin typeface="Proxima Nova" panose="02000506030000020004" pitchFamily="2" charset="0"/>
              </a:defRPr>
            </a:lvl1pPr>
          </a:lstStyle>
          <a:p>
            <a:pPr lvl="0"/>
            <a:endParaRPr lang="id-ID" dirty="0"/>
          </a:p>
        </p:txBody>
      </p:sp>
      <p:sp>
        <p:nvSpPr>
          <p:cNvPr id="18" name="Text Placeholder 11"/>
          <p:cNvSpPr>
            <a:spLocks noGrp="1"/>
          </p:cNvSpPr>
          <p:nvPr>
            <p:ph type="body" sz="quarter" idx="13"/>
          </p:nvPr>
        </p:nvSpPr>
        <p:spPr>
          <a:xfrm>
            <a:off x="476250" y="4182214"/>
            <a:ext cx="2692400" cy="383436"/>
          </a:xfrm>
          <a:prstGeom prst="roundRect">
            <a:avLst>
              <a:gd name="adj" fmla="val 50000"/>
            </a:avLst>
          </a:prstGeom>
          <a:ln>
            <a:solidFill>
              <a:srgbClr val="F68A1F"/>
            </a:solidFill>
          </a:ln>
        </p:spPr>
        <p:txBody>
          <a:bodyPr anchor="ctr">
            <a:normAutofit/>
          </a:bodyPr>
          <a:lstStyle>
            <a:lvl1pPr marL="0" indent="0" algn="ctr">
              <a:spcBef>
                <a:spcPts val="0"/>
              </a:spcBef>
              <a:buNone/>
              <a:defRPr sz="1200" spc="0">
                <a:solidFill>
                  <a:srgbClr val="F68A1F"/>
                </a:solidFill>
                <a:latin typeface="Proxima Nova" panose="02000506030000020004" pitchFamily="2" charset="0"/>
              </a:defRPr>
            </a:lvl1pPr>
          </a:lstStyle>
          <a:p>
            <a:pPr lvl="0"/>
            <a:endParaRPr lang="id-ID" dirty="0"/>
          </a:p>
        </p:txBody>
      </p:sp>
      <p:grpSp>
        <p:nvGrpSpPr>
          <p:cNvPr id="19" name="Group 18"/>
          <p:cNvGrpSpPr/>
          <p:nvPr userDrawn="1"/>
        </p:nvGrpSpPr>
        <p:grpSpPr>
          <a:xfrm>
            <a:off x="646975" y="4782628"/>
            <a:ext cx="1189990" cy="308953"/>
            <a:chOff x="7416799" y="5498123"/>
            <a:chExt cx="1189990" cy="308953"/>
          </a:xfrm>
          <a:solidFill>
            <a:schemeClr val="bg1">
              <a:lumMod val="75000"/>
            </a:schemeClr>
          </a:solidFill>
        </p:grpSpPr>
        <p:sp>
          <p:nvSpPr>
            <p:cNvPr id="20" name="Freeform 9"/>
            <p:cNvSpPr>
              <a:spLocks noEditPoints="1"/>
            </p:cNvSpPr>
            <p:nvPr userDrawn="1"/>
          </p:nvSpPr>
          <p:spPr bwMode="auto">
            <a:xfrm>
              <a:off x="7416799" y="5498123"/>
              <a:ext cx="301097" cy="308952"/>
            </a:xfrm>
            <a:custGeom>
              <a:avLst/>
              <a:gdLst>
                <a:gd name="T0" fmla="*/ 49 w 97"/>
                <a:gd name="T1" fmla="*/ 0 h 97"/>
                <a:gd name="T2" fmla="*/ 0 w 97"/>
                <a:gd name="T3" fmla="*/ 48 h 97"/>
                <a:gd name="T4" fmla="*/ 49 w 97"/>
                <a:gd name="T5" fmla="*/ 97 h 97"/>
                <a:gd name="T6" fmla="*/ 97 w 97"/>
                <a:gd name="T7" fmla="*/ 48 h 97"/>
                <a:gd name="T8" fmla="*/ 49 w 97"/>
                <a:gd name="T9" fmla="*/ 0 h 97"/>
                <a:gd name="T10" fmla="*/ 61 w 97"/>
                <a:gd name="T11" fmla="*/ 50 h 97"/>
                <a:gd name="T12" fmla="*/ 53 w 97"/>
                <a:gd name="T13" fmla="*/ 50 h 97"/>
                <a:gd name="T14" fmla="*/ 53 w 97"/>
                <a:gd name="T15" fmla="*/ 78 h 97"/>
                <a:gd name="T16" fmla="*/ 41 w 97"/>
                <a:gd name="T17" fmla="*/ 78 h 97"/>
                <a:gd name="T18" fmla="*/ 41 w 97"/>
                <a:gd name="T19" fmla="*/ 50 h 97"/>
                <a:gd name="T20" fmla="*/ 36 w 97"/>
                <a:gd name="T21" fmla="*/ 50 h 97"/>
                <a:gd name="T22" fmla="*/ 36 w 97"/>
                <a:gd name="T23" fmla="*/ 40 h 97"/>
                <a:gd name="T24" fmla="*/ 41 w 97"/>
                <a:gd name="T25" fmla="*/ 40 h 97"/>
                <a:gd name="T26" fmla="*/ 41 w 97"/>
                <a:gd name="T27" fmla="*/ 34 h 97"/>
                <a:gd name="T28" fmla="*/ 53 w 97"/>
                <a:gd name="T29" fmla="*/ 22 h 97"/>
                <a:gd name="T30" fmla="*/ 61 w 97"/>
                <a:gd name="T31" fmla="*/ 22 h 97"/>
                <a:gd name="T32" fmla="*/ 61 w 97"/>
                <a:gd name="T33" fmla="*/ 32 h 97"/>
                <a:gd name="T34" fmla="*/ 55 w 97"/>
                <a:gd name="T35" fmla="*/ 32 h 97"/>
                <a:gd name="T36" fmla="*/ 53 w 97"/>
                <a:gd name="T37" fmla="*/ 34 h 97"/>
                <a:gd name="T38" fmla="*/ 53 w 97"/>
                <a:gd name="T39" fmla="*/ 40 h 97"/>
                <a:gd name="T40" fmla="*/ 62 w 97"/>
                <a:gd name="T41" fmla="*/ 40 h 97"/>
                <a:gd name="T42" fmla="*/ 61 w 97"/>
                <a:gd name="T43" fmla="*/ 50 h 97"/>
                <a:gd name="T44" fmla="*/ 61 w 97"/>
                <a:gd name="T45" fmla="*/ 50 h 97"/>
                <a:gd name="T46" fmla="*/ 61 w 97"/>
                <a:gd name="T47"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97">
                  <a:moveTo>
                    <a:pt x="49" y="0"/>
                  </a:moveTo>
                  <a:cubicBezTo>
                    <a:pt x="22" y="0"/>
                    <a:pt x="0" y="22"/>
                    <a:pt x="0" y="48"/>
                  </a:cubicBezTo>
                  <a:cubicBezTo>
                    <a:pt x="0" y="75"/>
                    <a:pt x="22" y="97"/>
                    <a:pt x="49" y="97"/>
                  </a:cubicBezTo>
                  <a:cubicBezTo>
                    <a:pt x="75" y="97"/>
                    <a:pt x="97" y="75"/>
                    <a:pt x="97" y="48"/>
                  </a:cubicBezTo>
                  <a:cubicBezTo>
                    <a:pt x="97" y="22"/>
                    <a:pt x="75" y="0"/>
                    <a:pt x="49" y="0"/>
                  </a:cubicBezTo>
                  <a:close/>
                  <a:moveTo>
                    <a:pt x="61" y="50"/>
                  </a:moveTo>
                  <a:cubicBezTo>
                    <a:pt x="53" y="50"/>
                    <a:pt x="53" y="50"/>
                    <a:pt x="53" y="50"/>
                  </a:cubicBezTo>
                  <a:cubicBezTo>
                    <a:pt x="53" y="78"/>
                    <a:pt x="53" y="78"/>
                    <a:pt x="53" y="78"/>
                  </a:cubicBezTo>
                  <a:cubicBezTo>
                    <a:pt x="41" y="78"/>
                    <a:pt x="41" y="78"/>
                    <a:pt x="41" y="78"/>
                  </a:cubicBezTo>
                  <a:cubicBezTo>
                    <a:pt x="41" y="50"/>
                    <a:pt x="41" y="50"/>
                    <a:pt x="41" y="50"/>
                  </a:cubicBezTo>
                  <a:cubicBezTo>
                    <a:pt x="36" y="50"/>
                    <a:pt x="36" y="50"/>
                    <a:pt x="36" y="50"/>
                  </a:cubicBezTo>
                  <a:cubicBezTo>
                    <a:pt x="36" y="40"/>
                    <a:pt x="36" y="40"/>
                    <a:pt x="36" y="40"/>
                  </a:cubicBezTo>
                  <a:cubicBezTo>
                    <a:pt x="41" y="40"/>
                    <a:pt x="41" y="40"/>
                    <a:pt x="41" y="40"/>
                  </a:cubicBezTo>
                  <a:cubicBezTo>
                    <a:pt x="41" y="34"/>
                    <a:pt x="41" y="34"/>
                    <a:pt x="41" y="34"/>
                  </a:cubicBezTo>
                  <a:cubicBezTo>
                    <a:pt x="41" y="29"/>
                    <a:pt x="43" y="22"/>
                    <a:pt x="53" y="22"/>
                  </a:cubicBezTo>
                  <a:cubicBezTo>
                    <a:pt x="61" y="22"/>
                    <a:pt x="61" y="22"/>
                    <a:pt x="61" y="22"/>
                  </a:cubicBezTo>
                  <a:cubicBezTo>
                    <a:pt x="61" y="32"/>
                    <a:pt x="61" y="32"/>
                    <a:pt x="61" y="32"/>
                  </a:cubicBezTo>
                  <a:cubicBezTo>
                    <a:pt x="55" y="32"/>
                    <a:pt x="55" y="32"/>
                    <a:pt x="55" y="32"/>
                  </a:cubicBezTo>
                  <a:cubicBezTo>
                    <a:pt x="54" y="32"/>
                    <a:pt x="53" y="32"/>
                    <a:pt x="53" y="34"/>
                  </a:cubicBezTo>
                  <a:cubicBezTo>
                    <a:pt x="53" y="40"/>
                    <a:pt x="53" y="40"/>
                    <a:pt x="53" y="40"/>
                  </a:cubicBezTo>
                  <a:cubicBezTo>
                    <a:pt x="62" y="40"/>
                    <a:pt x="62" y="40"/>
                    <a:pt x="62" y="40"/>
                  </a:cubicBezTo>
                  <a:lnTo>
                    <a:pt x="61" y="50"/>
                  </a:lnTo>
                  <a:close/>
                  <a:moveTo>
                    <a:pt x="61" y="50"/>
                  </a:moveTo>
                  <a:cubicBezTo>
                    <a:pt x="61" y="50"/>
                    <a:pt x="61" y="50"/>
                    <a:pt x="61"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21" name="Freeform 10"/>
            <p:cNvSpPr>
              <a:spLocks noEditPoints="1"/>
            </p:cNvSpPr>
            <p:nvPr userDrawn="1"/>
          </p:nvSpPr>
          <p:spPr bwMode="auto">
            <a:xfrm>
              <a:off x="7859281" y="5498123"/>
              <a:ext cx="301097" cy="308952"/>
            </a:xfrm>
            <a:custGeom>
              <a:avLst/>
              <a:gdLst>
                <a:gd name="T0" fmla="*/ 48 w 97"/>
                <a:gd name="T1" fmla="*/ 0 h 97"/>
                <a:gd name="T2" fmla="*/ 0 w 97"/>
                <a:gd name="T3" fmla="*/ 48 h 97"/>
                <a:gd name="T4" fmla="*/ 48 w 97"/>
                <a:gd name="T5" fmla="*/ 97 h 97"/>
                <a:gd name="T6" fmla="*/ 97 w 97"/>
                <a:gd name="T7" fmla="*/ 48 h 97"/>
                <a:gd name="T8" fmla="*/ 48 w 97"/>
                <a:gd name="T9" fmla="*/ 0 h 97"/>
                <a:gd name="T10" fmla="*/ 72 w 97"/>
                <a:gd name="T11" fmla="*/ 41 h 97"/>
                <a:gd name="T12" fmla="*/ 72 w 97"/>
                <a:gd name="T13" fmla="*/ 42 h 97"/>
                <a:gd name="T14" fmla="*/ 39 w 97"/>
                <a:gd name="T15" fmla="*/ 75 h 97"/>
                <a:gd name="T16" fmla="*/ 21 w 97"/>
                <a:gd name="T17" fmla="*/ 70 h 97"/>
                <a:gd name="T18" fmla="*/ 24 w 97"/>
                <a:gd name="T19" fmla="*/ 70 h 97"/>
                <a:gd name="T20" fmla="*/ 39 w 97"/>
                <a:gd name="T21" fmla="*/ 65 h 97"/>
                <a:gd name="T22" fmla="*/ 28 w 97"/>
                <a:gd name="T23" fmla="*/ 57 h 97"/>
                <a:gd name="T24" fmla="*/ 30 w 97"/>
                <a:gd name="T25" fmla="*/ 57 h 97"/>
                <a:gd name="T26" fmla="*/ 33 w 97"/>
                <a:gd name="T27" fmla="*/ 57 h 97"/>
                <a:gd name="T28" fmla="*/ 24 w 97"/>
                <a:gd name="T29" fmla="*/ 46 h 97"/>
                <a:gd name="T30" fmla="*/ 24 w 97"/>
                <a:gd name="T31" fmla="*/ 45 h 97"/>
                <a:gd name="T32" fmla="*/ 29 w 97"/>
                <a:gd name="T33" fmla="*/ 47 h 97"/>
                <a:gd name="T34" fmla="*/ 24 w 97"/>
                <a:gd name="T35" fmla="*/ 37 h 97"/>
                <a:gd name="T36" fmla="*/ 25 w 97"/>
                <a:gd name="T37" fmla="*/ 31 h 97"/>
                <a:gd name="T38" fmla="*/ 49 w 97"/>
                <a:gd name="T39" fmla="*/ 44 h 97"/>
                <a:gd name="T40" fmla="*/ 49 w 97"/>
                <a:gd name="T41" fmla="*/ 41 h 97"/>
                <a:gd name="T42" fmla="*/ 61 w 97"/>
                <a:gd name="T43" fmla="*/ 29 h 97"/>
                <a:gd name="T44" fmla="*/ 69 w 97"/>
                <a:gd name="T45" fmla="*/ 33 h 97"/>
                <a:gd name="T46" fmla="*/ 76 w 97"/>
                <a:gd name="T47" fmla="*/ 30 h 97"/>
                <a:gd name="T48" fmla="*/ 71 w 97"/>
                <a:gd name="T49" fmla="*/ 37 h 97"/>
                <a:gd name="T50" fmla="*/ 78 w 97"/>
                <a:gd name="T51" fmla="*/ 35 h 97"/>
                <a:gd name="T52" fmla="*/ 72 w 97"/>
                <a:gd name="T53"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 h="97">
                  <a:moveTo>
                    <a:pt x="48" y="0"/>
                  </a:moveTo>
                  <a:cubicBezTo>
                    <a:pt x="21" y="0"/>
                    <a:pt x="0" y="22"/>
                    <a:pt x="0" y="48"/>
                  </a:cubicBezTo>
                  <a:cubicBezTo>
                    <a:pt x="0" y="75"/>
                    <a:pt x="21" y="97"/>
                    <a:pt x="48" y="97"/>
                  </a:cubicBezTo>
                  <a:cubicBezTo>
                    <a:pt x="75" y="97"/>
                    <a:pt x="97" y="75"/>
                    <a:pt x="97" y="48"/>
                  </a:cubicBezTo>
                  <a:cubicBezTo>
                    <a:pt x="97" y="22"/>
                    <a:pt x="75" y="0"/>
                    <a:pt x="48" y="0"/>
                  </a:cubicBezTo>
                  <a:close/>
                  <a:moveTo>
                    <a:pt x="72" y="41"/>
                  </a:moveTo>
                  <a:cubicBezTo>
                    <a:pt x="72" y="41"/>
                    <a:pt x="72" y="42"/>
                    <a:pt x="72" y="42"/>
                  </a:cubicBezTo>
                  <a:cubicBezTo>
                    <a:pt x="72" y="58"/>
                    <a:pt x="61" y="75"/>
                    <a:pt x="39" y="75"/>
                  </a:cubicBezTo>
                  <a:cubicBezTo>
                    <a:pt x="33" y="75"/>
                    <a:pt x="27" y="73"/>
                    <a:pt x="21" y="70"/>
                  </a:cubicBezTo>
                  <a:cubicBezTo>
                    <a:pt x="22" y="70"/>
                    <a:pt x="23" y="70"/>
                    <a:pt x="24" y="70"/>
                  </a:cubicBezTo>
                  <a:cubicBezTo>
                    <a:pt x="30" y="70"/>
                    <a:pt x="35" y="68"/>
                    <a:pt x="39" y="65"/>
                  </a:cubicBezTo>
                  <a:cubicBezTo>
                    <a:pt x="34" y="65"/>
                    <a:pt x="29" y="62"/>
                    <a:pt x="28" y="57"/>
                  </a:cubicBezTo>
                  <a:cubicBezTo>
                    <a:pt x="29" y="57"/>
                    <a:pt x="29" y="57"/>
                    <a:pt x="30" y="57"/>
                  </a:cubicBezTo>
                  <a:cubicBezTo>
                    <a:pt x="31" y="57"/>
                    <a:pt x="32" y="57"/>
                    <a:pt x="33" y="57"/>
                  </a:cubicBezTo>
                  <a:cubicBezTo>
                    <a:pt x="28" y="56"/>
                    <a:pt x="24" y="51"/>
                    <a:pt x="24" y="46"/>
                  </a:cubicBezTo>
                  <a:cubicBezTo>
                    <a:pt x="24" y="46"/>
                    <a:pt x="24" y="45"/>
                    <a:pt x="24" y="45"/>
                  </a:cubicBezTo>
                  <a:cubicBezTo>
                    <a:pt x="25" y="46"/>
                    <a:pt x="27" y="47"/>
                    <a:pt x="29" y="47"/>
                  </a:cubicBezTo>
                  <a:cubicBezTo>
                    <a:pt x="26" y="45"/>
                    <a:pt x="24" y="41"/>
                    <a:pt x="24" y="37"/>
                  </a:cubicBezTo>
                  <a:cubicBezTo>
                    <a:pt x="24" y="35"/>
                    <a:pt x="24" y="33"/>
                    <a:pt x="25" y="31"/>
                  </a:cubicBezTo>
                  <a:cubicBezTo>
                    <a:pt x="31" y="38"/>
                    <a:pt x="40" y="43"/>
                    <a:pt x="49" y="44"/>
                  </a:cubicBezTo>
                  <a:cubicBezTo>
                    <a:pt x="49" y="43"/>
                    <a:pt x="49" y="42"/>
                    <a:pt x="49" y="41"/>
                  </a:cubicBezTo>
                  <a:cubicBezTo>
                    <a:pt x="49" y="34"/>
                    <a:pt x="54" y="29"/>
                    <a:pt x="61" y="29"/>
                  </a:cubicBezTo>
                  <a:cubicBezTo>
                    <a:pt x="64" y="29"/>
                    <a:pt x="67" y="31"/>
                    <a:pt x="69" y="33"/>
                  </a:cubicBezTo>
                  <a:cubicBezTo>
                    <a:pt x="72" y="32"/>
                    <a:pt x="74" y="31"/>
                    <a:pt x="76" y="30"/>
                  </a:cubicBezTo>
                  <a:cubicBezTo>
                    <a:pt x="76" y="33"/>
                    <a:pt x="74" y="35"/>
                    <a:pt x="71" y="37"/>
                  </a:cubicBezTo>
                  <a:cubicBezTo>
                    <a:pt x="74" y="36"/>
                    <a:pt x="76" y="36"/>
                    <a:pt x="78" y="35"/>
                  </a:cubicBezTo>
                  <a:cubicBezTo>
                    <a:pt x="76" y="37"/>
                    <a:pt x="75" y="39"/>
                    <a:pt x="7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22" name="Freeform 11"/>
            <p:cNvSpPr>
              <a:spLocks noEditPoints="1"/>
            </p:cNvSpPr>
            <p:nvPr userDrawn="1"/>
          </p:nvSpPr>
          <p:spPr bwMode="auto">
            <a:xfrm>
              <a:off x="8310928" y="5504669"/>
              <a:ext cx="295861" cy="302407"/>
            </a:xfrm>
            <a:custGeom>
              <a:avLst/>
              <a:gdLst>
                <a:gd name="T0" fmla="*/ 88 w 95"/>
                <a:gd name="T1" fmla="*/ 0 h 95"/>
                <a:gd name="T2" fmla="*/ 7 w 95"/>
                <a:gd name="T3" fmla="*/ 0 h 95"/>
                <a:gd name="T4" fmla="*/ 0 w 95"/>
                <a:gd name="T5" fmla="*/ 7 h 95"/>
                <a:gd name="T6" fmla="*/ 0 w 95"/>
                <a:gd name="T7" fmla="*/ 88 h 95"/>
                <a:gd name="T8" fmla="*/ 7 w 95"/>
                <a:gd name="T9" fmla="*/ 95 h 95"/>
                <a:gd name="T10" fmla="*/ 88 w 95"/>
                <a:gd name="T11" fmla="*/ 95 h 95"/>
                <a:gd name="T12" fmla="*/ 95 w 95"/>
                <a:gd name="T13" fmla="*/ 88 h 95"/>
                <a:gd name="T14" fmla="*/ 95 w 95"/>
                <a:gd name="T15" fmla="*/ 7 h 95"/>
                <a:gd name="T16" fmla="*/ 88 w 95"/>
                <a:gd name="T17" fmla="*/ 0 h 95"/>
                <a:gd name="T18" fmla="*/ 29 w 95"/>
                <a:gd name="T19" fmla="*/ 79 h 95"/>
                <a:gd name="T20" fmla="*/ 15 w 95"/>
                <a:gd name="T21" fmla="*/ 79 h 95"/>
                <a:gd name="T22" fmla="*/ 15 w 95"/>
                <a:gd name="T23" fmla="*/ 36 h 95"/>
                <a:gd name="T24" fmla="*/ 29 w 95"/>
                <a:gd name="T25" fmla="*/ 36 h 95"/>
                <a:gd name="T26" fmla="*/ 29 w 95"/>
                <a:gd name="T27" fmla="*/ 79 h 95"/>
                <a:gd name="T28" fmla="*/ 22 w 95"/>
                <a:gd name="T29" fmla="*/ 31 h 95"/>
                <a:gd name="T30" fmla="*/ 22 w 95"/>
                <a:gd name="T31" fmla="*/ 31 h 95"/>
                <a:gd name="T32" fmla="*/ 14 w 95"/>
                <a:gd name="T33" fmla="*/ 23 h 95"/>
                <a:gd name="T34" fmla="*/ 22 w 95"/>
                <a:gd name="T35" fmla="*/ 16 h 95"/>
                <a:gd name="T36" fmla="*/ 30 w 95"/>
                <a:gd name="T37" fmla="*/ 23 h 95"/>
                <a:gd name="T38" fmla="*/ 22 w 95"/>
                <a:gd name="T39" fmla="*/ 31 h 95"/>
                <a:gd name="T40" fmla="*/ 80 w 95"/>
                <a:gd name="T41" fmla="*/ 79 h 95"/>
                <a:gd name="T42" fmla="*/ 66 w 95"/>
                <a:gd name="T43" fmla="*/ 79 h 95"/>
                <a:gd name="T44" fmla="*/ 66 w 95"/>
                <a:gd name="T45" fmla="*/ 56 h 95"/>
                <a:gd name="T46" fmla="*/ 59 w 95"/>
                <a:gd name="T47" fmla="*/ 47 h 95"/>
                <a:gd name="T48" fmla="*/ 52 w 95"/>
                <a:gd name="T49" fmla="*/ 52 h 95"/>
                <a:gd name="T50" fmla="*/ 51 w 95"/>
                <a:gd name="T51" fmla="*/ 55 h 95"/>
                <a:gd name="T52" fmla="*/ 51 w 95"/>
                <a:gd name="T53" fmla="*/ 79 h 95"/>
                <a:gd name="T54" fmla="*/ 37 w 95"/>
                <a:gd name="T55" fmla="*/ 79 h 95"/>
                <a:gd name="T56" fmla="*/ 37 w 95"/>
                <a:gd name="T57" fmla="*/ 36 h 95"/>
                <a:gd name="T58" fmla="*/ 51 w 95"/>
                <a:gd name="T59" fmla="*/ 36 h 95"/>
                <a:gd name="T60" fmla="*/ 51 w 95"/>
                <a:gd name="T61" fmla="*/ 42 h 95"/>
                <a:gd name="T62" fmla="*/ 64 w 95"/>
                <a:gd name="T63" fmla="*/ 35 h 95"/>
                <a:gd name="T64" fmla="*/ 80 w 95"/>
                <a:gd name="T65" fmla="*/ 55 h 95"/>
                <a:gd name="T66" fmla="*/ 80 w 95"/>
                <a:gd name="T67" fmla="*/ 79 h 95"/>
                <a:gd name="T68" fmla="*/ 51 w 95"/>
                <a:gd name="T69" fmla="*/ 43 h 95"/>
                <a:gd name="T70" fmla="*/ 51 w 95"/>
                <a:gd name="T71" fmla="*/ 42 h 95"/>
                <a:gd name="T72" fmla="*/ 51 w 95"/>
                <a:gd name="T73" fmla="*/ 43 h 95"/>
                <a:gd name="T74" fmla="*/ 51 w 95"/>
                <a:gd name="T75" fmla="*/ 43 h 95"/>
                <a:gd name="T76" fmla="*/ 51 w 95"/>
                <a:gd name="T77"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5">
                  <a:moveTo>
                    <a:pt x="88" y="0"/>
                  </a:moveTo>
                  <a:cubicBezTo>
                    <a:pt x="7" y="0"/>
                    <a:pt x="7" y="0"/>
                    <a:pt x="7" y="0"/>
                  </a:cubicBezTo>
                  <a:cubicBezTo>
                    <a:pt x="3" y="0"/>
                    <a:pt x="0" y="3"/>
                    <a:pt x="0" y="7"/>
                  </a:cubicBezTo>
                  <a:cubicBezTo>
                    <a:pt x="0" y="88"/>
                    <a:pt x="0" y="88"/>
                    <a:pt x="0" y="88"/>
                  </a:cubicBezTo>
                  <a:cubicBezTo>
                    <a:pt x="0" y="92"/>
                    <a:pt x="3" y="95"/>
                    <a:pt x="7" y="95"/>
                  </a:cubicBezTo>
                  <a:cubicBezTo>
                    <a:pt x="88" y="95"/>
                    <a:pt x="88" y="95"/>
                    <a:pt x="88" y="95"/>
                  </a:cubicBezTo>
                  <a:cubicBezTo>
                    <a:pt x="92" y="95"/>
                    <a:pt x="95" y="92"/>
                    <a:pt x="95" y="88"/>
                  </a:cubicBezTo>
                  <a:cubicBezTo>
                    <a:pt x="95" y="7"/>
                    <a:pt x="95" y="7"/>
                    <a:pt x="95" y="7"/>
                  </a:cubicBezTo>
                  <a:cubicBezTo>
                    <a:pt x="95" y="3"/>
                    <a:pt x="92" y="0"/>
                    <a:pt x="88" y="0"/>
                  </a:cubicBezTo>
                  <a:close/>
                  <a:moveTo>
                    <a:pt x="29" y="79"/>
                  </a:moveTo>
                  <a:cubicBezTo>
                    <a:pt x="15" y="79"/>
                    <a:pt x="15" y="79"/>
                    <a:pt x="15" y="79"/>
                  </a:cubicBezTo>
                  <a:cubicBezTo>
                    <a:pt x="15" y="36"/>
                    <a:pt x="15" y="36"/>
                    <a:pt x="15" y="36"/>
                  </a:cubicBezTo>
                  <a:cubicBezTo>
                    <a:pt x="29" y="36"/>
                    <a:pt x="29" y="36"/>
                    <a:pt x="29" y="36"/>
                  </a:cubicBezTo>
                  <a:lnTo>
                    <a:pt x="29" y="79"/>
                  </a:lnTo>
                  <a:close/>
                  <a:moveTo>
                    <a:pt x="22" y="31"/>
                  </a:moveTo>
                  <a:cubicBezTo>
                    <a:pt x="22" y="31"/>
                    <a:pt x="22" y="31"/>
                    <a:pt x="22" y="31"/>
                  </a:cubicBezTo>
                  <a:cubicBezTo>
                    <a:pt x="17" y="31"/>
                    <a:pt x="14" y="27"/>
                    <a:pt x="14" y="23"/>
                  </a:cubicBezTo>
                  <a:cubicBezTo>
                    <a:pt x="14" y="19"/>
                    <a:pt x="17" y="16"/>
                    <a:pt x="22" y="16"/>
                  </a:cubicBezTo>
                  <a:cubicBezTo>
                    <a:pt x="27" y="16"/>
                    <a:pt x="30" y="19"/>
                    <a:pt x="30" y="23"/>
                  </a:cubicBezTo>
                  <a:cubicBezTo>
                    <a:pt x="30" y="27"/>
                    <a:pt x="27" y="31"/>
                    <a:pt x="22" y="31"/>
                  </a:cubicBezTo>
                  <a:close/>
                  <a:moveTo>
                    <a:pt x="80" y="79"/>
                  </a:moveTo>
                  <a:cubicBezTo>
                    <a:pt x="66" y="79"/>
                    <a:pt x="66" y="79"/>
                    <a:pt x="66" y="79"/>
                  </a:cubicBezTo>
                  <a:cubicBezTo>
                    <a:pt x="66" y="56"/>
                    <a:pt x="66" y="56"/>
                    <a:pt x="66" y="56"/>
                  </a:cubicBezTo>
                  <a:cubicBezTo>
                    <a:pt x="66" y="51"/>
                    <a:pt x="64" y="47"/>
                    <a:pt x="59" y="47"/>
                  </a:cubicBezTo>
                  <a:cubicBezTo>
                    <a:pt x="55" y="47"/>
                    <a:pt x="53" y="49"/>
                    <a:pt x="52" y="52"/>
                  </a:cubicBezTo>
                  <a:cubicBezTo>
                    <a:pt x="51" y="53"/>
                    <a:pt x="51" y="54"/>
                    <a:pt x="51" y="55"/>
                  </a:cubicBezTo>
                  <a:cubicBezTo>
                    <a:pt x="51" y="79"/>
                    <a:pt x="51" y="79"/>
                    <a:pt x="51" y="79"/>
                  </a:cubicBezTo>
                  <a:cubicBezTo>
                    <a:pt x="37" y="79"/>
                    <a:pt x="37" y="79"/>
                    <a:pt x="37" y="79"/>
                  </a:cubicBezTo>
                  <a:cubicBezTo>
                    <a:pt x="37" y="79"/>
                    <a:pt x="37" y="40"/>
                    <a:pt x="37" y="36"/>
                  </a:cubicBezTo>
                  <a:cubicBezTo>
                    <a:pt x="51" y="36"/>
                    <a:pt x="51" y="36"/>
                    <a:pt x="51" y="36"/>
                  </a:cubicBezTo>
                  <a:cubicBezTo>
                    <a:pt x="51" y="42"/>
                    <a:pt x="51" y="42"/>
                    <a:pt x="51" y="42"/>
                  </a:cubicBezTo>
                  <a:cubicBezTo>
                    <a:pt x="53" y="40"/>
                    <a:pt x="56" y="35"/>
                    <a:pt x="64" y="35"/>
                  </a:cubicBezTo>
                  <a:cubicBezTo>
                    <a:pt x="73" y="35"/>
                    <a:pt x="80" y="41"/>
                    <a:pt x="80" y="55"/>
                  </a:cubicBezTo>
                  <a:lnTo>
                    <a:pt x="80" y="79"/>
                  </a:lnTo>
                  <a:close/>
                  <a:moveTo>
                    <a:pt x="51" y="43"/>
                  </a:moveTo>
                  <a:cubicBezTo>
                    <a:pt x="51" y="43"/>
                    <a:pt x="51" y="42"/>
                    <a:pt x="51" y="42"/>
                  </a:cubicBezTo>
                  <a:cubicBezTo>
                    <a:pt x="51" y="43"/>
                    <a:pt x="51" y="43"/>
                    <a:pt x="51" y="43"/>
                  </a:cubicBezTo>
                  <a:close/>
                  <a:moveTo>
                    <a:pt x="51" y="43"/>
                  </a:moveTo>
                  <a:cubicBezTo>
                    <a:pt x="51" y="43"/>
                    <a:pt x="51" y="43"/>
                    <a:pt x="51"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grpSp>
      <p:sp>
        <p:nvSpPr>
          <p:cNvPr id="2" name="Rounded Rectangle 1"/>
          <p:cNvSpPr/>
          <p:nvPr userDrawn="1"/>
        </p:nvSpPr>
        <p:spPr>
          <a:xfrm>
            <a:off x="583842" y="3039906"/>
            <a:ext cx="806712" cy="75576"/>
          </a:xfrm>
          <a:prstGeom prst="roundRect">
            <a:avLst>
              <a:gd name="adj" fmla="val 50000"/>
            </a:avLst>
          </a:prstGeom>
          <a:solidFill>
            <a:srgbClr val="F68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5365" y="1503123"/>
            <a:ext cx="2743200" cy="715975"/>
          </a:xfrm>
          <a:prstGeom prst="rect">
            <a:avLst/>
          </a:prstGeom>
        </p:spPr>
      </p:pic>
    </p:spTree>
    <p:extLst>
      <p:ext uri="{BB962C8B-B14F-4D97-AF65-F5344CB8AC3E}">
        <p14:creationId xmlns:p14="http://schemas.microsoft.com/office/powerpoint/2010/main" val="15604607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223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userDrawn="1">
          <p15:clr>
            <a:srgbClr val="F26B43"/>
          </p15:clr>
        </p15:guide>
        <p15:guide id="2" pos="7368" userDrawn="1">
          <p15:clr>
            <a:srgbClr val="F26B43"/>
          </p15:clr>
        </p15:guide>
        <p15:guide id="3" orient="horz" pos="960" userDrawn="1">
          <p15:clr>
            <a:srgbClr val="F26B43"/>
          </p15:clr>
        </p15:guide>
        <p15:guide id="4" orient="horz" pos="3888" userDrawn="1">
          <p15:clr>
            <a:srgbClr val="F26B43"/>
          </p15:clr>
        </p15:guide>
        <p15:guide id="5" pos="384" userDrawn="1">
          <p15:clr>
            <a:srgbClr val="F26B43"/>
          </p15:clr>
        </p15:guide>
        <p15:guide id="6"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www.federalreserve.gov/pubs/bulletin/1996/796lead.pdf"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136600" y="4810259"/>
            <a:ext cx="2836199" cy="429131"/>
          </a:xfrm>
        </p:spPr>
        <p:txBody>
          <a:bodyPr>
            <a:noAutofit/>
          </a:bodyPr>
          <a:lstStyle/>
          <a:p>
            <a:r>
              <a:rPr lang="es-ES" sz="2400" dirty="0" err="1">
                <a:solidFill>
                  <a:srgbClr val="FD39FD"/>
                </a:solidFill>
              </a:rPr>
              <a:t>ITAcademy</a:t>
            </a:r>
            <a:endParaRPr lang="id-ID" sz="2400" dirty="0">
              <a:solidFill>
                <a:srgbClr val="FD39FD"/>
              </a:solidFill>
            </a:endParaRPr>
          </a:p>
        </p:txBody>
      </p:sp>
      <p:sp>
        <p:nvSpPr>
          <p:cNvPr id="3" name="Text Placeholder 2"/>
          <p:cNvSpPr>
            <a:spLocks noGrp="1"/>
          </p:cNvSpPr>
          <p:nvPr>
            <p:ph type="body" sz="quarter" idx="10"/>
          </p:nvPr>
        </p:nvSpPr>
        <p:spPr/>
        <p:txBody>
          <a:bodyPr/>
          <a:lstStyle/>
          <a:p>
            <a:r>
              <a:rPr lang="es-ES" b="1" dirty="0"/>
              <a:t>TITULO </a:t>
            </a:r>
            <a:r>
              <a:rPr lang="es-ES" b="1" dirty="0" err="1"/>
              <a:t>AQUí</a:t>
            </a:r>
            <a:endParaRPr lang="en-GB" b="1" dirty="0"/>
          </a:p>
        </p:txBody>
      </p:sp>
      <p:sp>
        <p:nvSpPr>
          <p:cNvPr id="4" name="Text Placeholder 3"/>
          <p:cNvSpPr>
            <a:spLocks noGrp="1"/>
          </p:cNvSpPr>
          <p:nvPr>
            <p:ph type="body" sz="quarter" idx="14"/>
          </p:nvPr>
        </p:nvSpPr>
        <p:spPr/>
        <p:txBody>
          <a:bodyPr/>
          <a:lstStyle/>
          <a:p>
            <a:r>
              <a:rPr lang="en-US" dirty="0"/>
              <a:t>Stories worth telling…</a:t>
            </a:r>
          </a:p>
        </p:txBody>
      </p:sp>
      <p:sp>
        <p:nvSpPr>
          <p:cNvPr id="5" name="Rectángulo 4">
            <a:extLst>
              <a:ext uri="{FF2B5EF4-FFF2-40B4-BE49-F238E27FC236}">
                <a16:creationId xmlns:a16="http://schemas.microsoft.com/office/drawing/2014/main" id="{96E3DE7B-3761-A64C-7A25-42389A0A23F4}"/>
              </a:ext>
            </a:extLst>
          </p:cNvPr>
          <p:cNvSpPr/>
          <p:nvPr/>
        </p:nvSpPr>
        <p:spPr>
          <a:xfrm>
            <a:off x="8075054" y="1571223"/>
            <a:ext cx="2897745" cy="657357"/>
          </a:xfrm>
          <a:prstGeom prst="rect">
            <a:avLst/>
          </a:prstGeom>
          <a:solidFill>
            <a:srgbClr val="262E33"/>
          </a:solidFill>
          <a:ln>
            <a:solidFill>
              <a:srgbClr val="262E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rgbClr val="F68A1F"/>
                </a:solidFill>
              </a:rPr>
              <a:t>BANK</a:t>
            </a:r>
            <a:r>
              <a:rPr lang="es-ES" sz="2800" dirty="0"/>
              <a:t> Marketing</a:t>
            </a:r>
          </a:p>
        </p:txBody>
      </p:sp>
    </p:spTree>
    <p:extLst>
      <p:ext uri="{BB962C8B-B14F-4D97-AF65-F5344CB8AC3E}">
        <p14:creationId xmlns:p14="http://schemas.microsoft.com/office/powerpoint/2010/main" val="113010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B8E9BED-339E-EFFA-E3AE-AD240F093367}"/>
              </a:ext>
            </a:extLst>
          </p:cNvPr>
          <p:cNvPicPr>
            <a:picLocks noChangeAspect="1"/>
          </p:cNvPicPr>
          <p:nvPr/>
        </p:nvPicPr>
        <p:blipFill>
          <a:blip r:embed="rId2"/>
          <a:stretch>
            <a:fillRect/>
          </a:stretch>
        </p:blipFill>
        <p:spPr>
          <a:xfrm>
            <a:off x="2964124" y="1949955"/>
            <a:ext cx="6613591" cy="3437784"/>
          </a:xfrm>
          <a:prstGeom prst="rect">
            <a:avLst/>
          </a:prstGeom>
        </p:spPr>
      </p:pic>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r>
              <a:rPr lang="en-GB" sz="3200" b="1" dirty="0">
                <a:solidFill>
                  <a:srgbClr val="595959"/>
                </a:solidFill>
                <a:latin typeface="Lato Black" panose="020F0A02020204030203" pitchFamily="34" charset="0"/>
                <a:ea typeface="Tahoma" panose="020B0604030504040204" pitchFamily="34" charset="0"/>
                <a:cs typeface="Tahoma" panose="020B0604030504040204" pitchFamily="34" charset="0"/>
              </a:rPr>
              <a:t>ESTADÍSTICA </a:t>
            </a:r>
            <a:r>
              <a:rPr lang="en-GB" sz="3200" b="1" dirty="0">
                <a:solidFill>
                  <a:schemeClr val="accent1"/>
                </a:solidFill>
                <a:latin typeface="Lato Black" panose="020F0A02020204030203" pitchFamily="34" charset="0"/>
                <a:ea typeface="Tahoma" panose="020B0604030504040204" pitchFamily="34" charset="0"/>
                <a:cs typeface="Tahoma" panose="020B0604030504040204" pitchFamily="34" charset="0"/>
              </a:rPr>
              <a:t>BÁSICA</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65BEB88D-147D-420C-A7C1-C2FFC6BDF32A}"/>
              </a:ext>
            </a:extLst>
          </p:cNvPr>
          <p:cNvSpPr/>
          <p:nvPr/>
        </p:nvSpPr>
        <p:spPr>
          <a:xfrm>
            <a:off x="633558" y="1347006"/>
            <a:ext cx="2501133" cy="975360"/>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Información estadística básica de la cartera de nuestros contactos para comprender los datos. </a:t>
            </a:r>
          </a:p>
        </p:txBody>
      </p:sp>
      <p:pic>
        <p:nvPicPr>
          <p:cNvPr id="13" name="Imagen 12">
            <a:extLst>
              <a:ext uri="{FF2B5EF4-FFF2-40B4-BE49-F238E27FC236}">
                <a16:creationId xmlns:a16="http://schemas.microsoft.com/office/drawing/2014/main" id="{7039AEEF-615F-3C73-0EAF-A2810F808A61}"/>
              </a:ext>
            </a:extLst>
          </p:cNvPr>
          <p:cNvPicPr>
            <a:picLocks noChangeAspect="1"/>
          </p:cNvPicPr>
          <p:nvPr/>
        </p:nvPicPr>
        <p:blipFill>
          <a:blip r:embed="rId3"/>
          <a:stretch>
            <a:fillRect/>
          </a:stretch>
        </p:blipFill>
        <p:spPr>
          <a:xfrm>
            <a:off x="8430455" y="946890"/>
            <a:ext cx="2936315" cy="1289456"/>
          </a:xfrm>
          <a:prstGeom prst="rect">
            <a:avLst/>
          </a:prstGeom>
        </p:spPr>
      </p:pic>
      <p:sp>
        <p:nvSpPr>
          <p:cNvPr id="41" name="Slide Number Placeholder 5">
            <a:extLst>
              <a:ext uri="{FF2B5EF4-FFF2-40B4-BE49-F238E27FC236}">
                <a16:creationId xmlns:a16="http://schemas.microsoft.com/office/drawing/2014/main" id="{4AAD07E9-0910-A8F1-B5A5-3105FBAE2A9F}"/>
              </a:ext>
            </a:extLst>
          </p:cNvPr>
          <p:cNvSpPr txBox="1">
            <a:spLocks/>
          </p:cNvSpPr>
          <p:nvPr/>
        </p:nvSpPr>
        <p:spPr>
          <a:xfrm>
            <a:off x="5571650" y="6364663"/>
            <a:ext cx="216000" cy="216000"/>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1</a:t>
            </a:r>
          </a:p>
        </p:txBody>
      </p:sp>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44" name="TextBox 28">
            <a:extLst>
              <a:ext uri="{FF2B5EF4-FFF2-40B4-BE49-F238E27FC236}">
                <a16:creationId xmlns:a16="http://schemas.microsoft.com/office/drawing/2014/main" id="{65E59759-AA17-7251-FEC5-655417031FD1}"/>
              </a:ext>
            </a:extLst>
          </p:cNvPr>
          <p:cNvSpPr txBox="1"/>
          <p:nvPr/>
        </p:nvSpPr>
        <p:spPr>
          <a:xfrm>
            <a:off x="504736" y="6346665"/>
            <a:ext cx="11060247" cy="369332"/>
          </a:xfrm>
          <a:prstGeom prst="rect">
            <a:avLst/>
          </a:prstGeom>
          <a:noFill/>
        </p:spPr>
        <p:txBody>
          <a:bodyPr wrap="square" rtlCol="0">
            <a:spAutoFit/>
          </a:bodyPr>
          <a:lstStyle/>
          <a:p>
            <a:r>
              <a:rPr lang="en-GB" sz="900" b="1" dirty="0">
                <a:solidFill>
                  <a:srgbClr val="595959"/>
                </a:solidFill>
                <a:latin typeface="Lato Black" panose="020F0502020204030203" pitchFamily="34" charset="0"/>
                <a:ea typeface="Lato Black" panose="020F0502020204030203" pitchFamily="34" charset="0"/>
                <a:cs typeface="Lato Black" panose="020F0502020204030203" pitchFamily="34" charset="0"/>
              </a:rPr>
              <a:t>Bank </a:t>
            </a:r>
            <a:r>
              <a:rPr lang="en-GB" sz="900" b="1" dirty="0">
                <a:solidFill>
                  <a:srgbClr val="E9542C"/>
                </a:solidFill>
                <a:latin typeface="Lato Black" panose="020F0502020204030203" pitchFamily="34" charset="0"/>
                <a:ea typeface="Lato Black" panose="020F0502020204030203" pitchFamily="34" charset="0"/>
                <a:cs typeface="Lato Black" panose="020F0502020204030203" pitchFamily="34" charset="0"/>
              </a:rPr>
              <a:t>Marketing</a:t>
            </a:r>
            <a:r>
              <a:rPr lang="en-GB" sz="900" b="1" dirty="0">
                <a:solidFill>
                  <a:srgbClr val="F68A1F"/>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ITAcademy</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endParaRPr lang="en-GB" sz="900" b="1" dirty="0">
              <a:solidFill>
                <a:srgbClr val="00999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7" name="Rectangle: Rounded Corners 23">
            <a:extLst>
              <a:ext uri="{FF2B5EF4-FFF2-40B4-BE49-F238E27FC236}">
                <a16:creationId xmlns:a16="http://schemas.microsoft.com/office/drawing/2014/main" id="{2CC40FE8-F410-042A-8ABC-E4F7D8E51A2A}"/>
              </a:ext>
            </a:extLst>
          </p:cNvPr>
          <p:cNvSpPr/>
          <p:nvPr/>
        </p:nvSpPr>
        <p:spPr>
          <a:xfrm>
            <a:off x="1575770" y="4483239"/>
            <a:ext cx="2549523" cy="1266752"/>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La </a:t>
            </a:r>
            <a:r>
              <a:rPr lang="es-ES" sz="1200" dirty="0">
                <a:solidFill>
                  <a:schemeClr val="accent1"/>
                </a:solidFill>
              </a:rPr>
              <a:t>gran dispersión </a:t>
            </a:r>
            <a:r>
              <a:rPr lang="es-ES" sz="1200" dirty="0">
                <a:solidFill>
                  <a:schemeClr val="tx1"/>
                </a:solidFill>
              </a:rPr>
              <a:t>de los balances indica que existen importantes variaciones respecto a la media.</a:t>
            </a:r>
          </a:p>
        </p:txBody>
      </p:sp>
      <p:cxnSp>
        <p:nvCxnSpPr>
          <p:cNvPr id="21" name="Conector: angular 20">
            <a:extLst>
              <a:ext uri="{FF2B5EF4-FFF2-40B4-BE49-F238E27FC236}">
                <a16:creationId xmlns:a16="http://schemas.microsoft.com/office/drawing/2014/main" id="{A48677C6-062B-BE9B-4767-4AB9AA443F45}"/>
              </a:ext>
            </a:extLst>
          </p:cNvPr>
          <p:cNvCxnSpPr>
            <a:cxnSpLocks/>
          </p:cNvCxnSpPr>
          <p:nvPr/>
        </p:nvCxnSpPr>
        <p:spPr>
          <a:xfrm flipV="1">
            <a:off x="4161351" y="5035279"/>
            <a:ext cx="1172030" cy="22311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847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C6974B8-2CE3-C61D-313F-394E48636D19}"/>
              </a:ext>
            </a:extLst>
          </p:cNvPr>
          <p:cNvPicPr>
            <a:picLocks noChangeAspect="1"/>
          </p:cNvPicPr>
          <p:nvPr/>
        </p:nvPicPr>
        <p:blipFill>
          <a:blip r:embed="rId2"/>
          <a:stretch>
            <a:fillRect/>
          </a:stretch>
        </p:blipFill>
        <p:spPr>
          <a:xfrm>
            <a:off x="504736" y="1325489"/>
            <a:ext cx="4466736" cy="1287993"/>
          </a:xfrm>
          <a:prstGeom prst="rect">
            <a:avLst/>
          </a:prstGeom>
        </p:spPr>
      </p:pic>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r>
              <a:rPr lang="en-GB" sz="3200" b="1" dirty="0">
                <a:solidFill>
                  <a:srgbClr val="595959"/>
                </a:solidFill>
                <a:latin typeface="Lato Black" panose="020F0A02020204030203" pitchFamily="34" charset="0"/>
                <a:ea typeface="Tahoma" panose="020B0604030504040204" pitchFamily="34" charset="0"/>
                <a:cs typeface="Tahoma" panose="020B0604030504040204" pitchFamily="34" charset="0"/>
              </a:rPr>
              <a:t>AGRUPACIÓN E </a:t>
            </a:r>
            <a:r>
              <a:rPr lang="en-GB" sz="3200" b="1" dirty="0">
                <a:solidFill>
                  <a:srgbClr val="E9542C"/>
                </a:solidFill>
                <a:latin typeface="Lato Black" panose="020F0A02020204030203" pitchFamily="34" charset="0"/>
                <a:ea typeface="Tahoma" panose="020B0604030504040204" pitchFamily="34" charset="0"/>
                <a:cs typeface="Tahoma" panose="020B0604030504040204" pitchFamily="34" charset="0"/>
              </a:rPr>
              <a:t>IMPAGOS</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1" name="Slide Number Placeholder 5">
            <a:extLst>
              <a:ext uri="{FF2B5EF4-FFF2-40B4-BE49-F238E27FC236}">
                <a16:creationId xmlns:a16="http://schemas.microsoft.com/office/drawing/2014/main" id="{4AAD07E9-0910-A8F1-B5A5-3105FBAE2A9F}"/>
              </a:ext>
            </a:extLst>
          </p:cNvPr>
          <p:cNvSpPr txBox="1">
            <a:spLocks/>
          </p:cNvSpPr>
          <p:nvPr/>
        </p:nvSpPr>
        <p:spPr>
          <a:xfrm>
            <a:off x="5571650" y="6364663"/>
            <a:ext cx="216000" cy="216000"/>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2</a:t>
            </a:r>
          </a:p>
        </p:txBody>
      </p:sp>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44" name="TextBox 28">
            <a:extLst>
              <a:ext uri="{FF2B5EF4-FFF2-40B4-BE49-F238E27FC236}">
                <a16:creationId xmlns:a16="http://schemas.microsoft.com/office/drawing/2014/main" id="{65E59759-AA17-7251-FEC5-655417031FD1}"/>
              </a:ext>
            </a:extLst>
          </p:cNvPr>
          <p:cNvSpPr txBox="1"/>
          <p:nvPr/>
        </p:nvSpPr>
        <p:spPr>
          <a:xfrm>
            <a:off x="504736" y="6339521"/>
            <a:ext cx="11060247" cy="369332"/>
          </a:xfrm>
          <a:prstGeom prst="rect">
            <a:avLst/>
          </a:prstGeom>
          <a:noFill/>
        </p:spPr>
        <p:txBody>
          <a:bodyPr wrap="square" rtlCol="0">
            <a:spAutoFit/>
          </a:bodyPr>
          <a:lstStyle/>
          <a:p>
            <a:r>
              <a:rPr lang="en-GB" sz="900" b="1" dirty="0">
                <a:solidFill>
                  <a:srgbClr val="595959"/>
                </a:solidFill>
                <a:latin typeface="Lato Black" panose="020F0502020204030203" pitchFamily="34" charset="0"/>
                <a:ea typeface="Lato Black" panose="020F0502020204030203" pitchFamily="34" charset="0"/>
                <a:cs typeface="Lato Black" panose="020F0502020204030203" pitchFamily="34" charset="0"/>
              </a:rPr>
              <a:t>Bank </a:t>
            </a:r>
            <a:r>
              <a:rPr lang="en-GB" sz="900" b="1" dirty="0">
                <a:solidFill>
                  <a:srgbClr val="E9542C"/>
                </a:solidFill>
                <a:latin typeface="Lato Black" panose="020F0502020204030203" pitchFamily="34" charset="0"/>
                <a:ea typeface="Lato Black" panose="020F0502020204030203" pitchFamily="34" charset="0"/>
                <a:cs typeface="Lato Black" panose="020F0502020204030203" pitchFamily="34" charset="0"/>
              </a:rPr>
              <a:t>Marketing</a:t>
            </a:r>
            <a:r>
              <a:rPr lang="en-GB" sz="900" b="1" dirty="0">
                <a:solidFill>
                  <a:srgbClr val="F68A1F"/>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ITAcademy</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endParaRPr lang="en-GB" sz="900" b="1" dirty="0">
              <a:solidFill>
                <a:srgbClr val="009999"/>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7" name="Imagen 6">
            <a:extLst>
              <a:ext uri="{FF2B5EF4-FFF2-40B4-BE49-F238E27FC236}">
                <a16:creationId xmlns:a16="http://schemas.microsoft.com/office/drawing/2014/main" id="{3BA0B222-811D-F30B-42D5-94EDD7FA1003}"/>
              </a:ext>
            </a:extLst>
          </p:cNvPr>
          <p:cNvPicPr>
            <a:picLocks noChangeAspect="1"/>
          </p:cNvPicPr>
          <p:nvPr/>
        </p:nvPicPr>
        <p:blipFill>
          <a:blip r:embed="rId3"/>
          <a:stretch>
            <a:fillRect/>
          </a:stretch>
        </p:blipFill>
        <p:spPr>
          <a:xfrm>
            <a:off x="6901264" y="2570054"/>
            <a:ext cx="4657178" cy="2203737"/>
          </a:xfrm>
          <a:prstGeom prst="rect">
            <a:avLst/>
          </a:prstGeom>
          <a:effectLst>
            <a:outerShdw blurRad="50800" dist="38100" dir="8100000" algn="tr" rotWithShape="0">
              <a:prstClr val="black">
                <a:alpha val="40000"/>
              </a:prstClr>
            </a:outerShdw>
          </a:effectLst>
        </p:spPr>
      </p:pic>
      <p:sp>
        <p:nvSpPr>
          <p:cNvPr id="10" name="Rectangle: Rounded Corners 23">
            <a:extLst>
              <a:ext uri="{FF2B5EF4-FFF2-40B4-BE49-F238E27FC236}">
                <a16:creationId xmlns:a16="http://schemas.microsoft.com/office/drawing/2014/main" id="{D9555F41-99D8-6012-539C-BE44B550BE5F}"/>
              </a:ext>
            </a:extLst>
          </p:cNvPr>
          <p:cNvSpPr/>
          <p:nvPr/>
        </p:nvSpPr>
        <p:spPr>
          <a:xfrm>
            <a:off x="5056043" y="1178211"/>
            <a:ext cx="3003620" cy="905999"/>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Con tal de tener una orientación sobre los </a:t>
            </a:r>
            <a:r>
              <a:rPr lang="es-ES" sz="1200" dirty="0">
                <a:solidFill>
                  <a:schemeClr val="accent1"/>
                </a:solidFill>
              </a:rPr>
              <a:t>rangos del balance </a:t>
            </a:r>
            <a:r>
              <a:rPr lang="es-ES" sz="1200" dirty="0">
                <a:solidFill>
                  <a:schemeClr val="tx1"/>
                </a:solidFill>
              </a:rPr>
              <a:t>de los contactos, se dividen los </a:t>
            </a:r>
            <a:r>
              <a:rPr lang="es-ES" sz="1200" dirty="0">
                <a:solidFill>
                  <a:schemeClr val="accent1"/>
                </a:solidFill>
              </a:rPr>
              <a:t>grupos por cuartiles.</a:t>
            </a:r>
          </a:p>
          <a:p>
            <a:pPr algn="ctr"/>
            <a:endParaRPr lang="es-ES" sz="1200" dirty="0">
              <a:solidFill>
                <a:schemeClr val="tx1"/>
              </a:solidFill>
            </a:endParaRPr>
          </a:p>
        </p:txBody>
      </p:sp>
      <p:sp>
        <p:nvSpPr>
          <p:cNvPr id="12" name="Rectangle: Rounded Corners 23">
            <a:extLst>
              <a:ext uri="{FF2B5EF4-FFF2-40B4-BE49-F238E27FC236}">
                <a16:creationId xmlns:a16="http://schemas.microsoft.com/office/drawing/2014/main" id="{C320870B-3F67-B344-2BD1-13B0E1DB0E85}"/>
              </a:ext>
            </a:extLst>
          </p:cNvPr>
          <p:cNvSpPr/>
          <p:nvPr/>
        </p:nvSpPr>
        <p:spPr>
          <a:xfrm>
            <a:off x="9120417" y="2225431"/>
            <a:ext cx="3082927" cy="886167"/>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Cantidad de </a:t>
            </a:r>
            <a:r>
              <a:rPr lang="es-ES" sz="1200" dirty="0">
                <a:solidFill>
                  <a:schemeClr val="accent1"/>
                </a:solidFill>
              </a:rPr>
              <a:t>impagos por rangos del balance.</a:t>
            </a:r>
          </a:p>
          <a:p>
            <a:pPr algn="ctr"/>
            <a:endParaRPr lang="es-ES" sz="1200" dirty="0">
              <a:solidFill>
                <a:schemeClr val="tx1"/>
              </a:solidFill>
            </a:endParaRPr>
          </a:p>
          <a:p>
            <a:pPr algn="ctr"/>
            <a:r>
              <a:rPr lang="es-ES" sz="1200" dirty="0">
                <a:solidFill>
                  <a:schemeClr val="tx1"/>
                </a:solidFill>
              </a:rPr>
              <a:t>Indica una </a:t>
            </a:r>
            <a:r>
              <a:rPr lang="es-ES" sz="1200" dirty="0">
                <a:solidFill>
                  <a:schemeClr val="accent1"/>
                </a:solidFill>
              </a:rPr>
              <a:t>clara relación entre los balances bajos </a:t>
            </a:r>
            <a:r>
              <a:rPr lang="es-ES" sz="1200" dirty="0">
                <a:solidFill>
                  <a:schemeClr val="tx1"/>
                </a:solidFill>
              </a:rPr>
              <a:t>y los impagos, </a:t>
            </a:r>
            <a:r>
              <a:rPr lang="es-ES" sz="1200" dirty="0">
                <a:solidFill>
                  <a:schemeClr val="accent1"/>
                </a:solidFill>
              </a:rPr>
              <a:t>81,6% del total</a:t>
            </a:r>
            <a:r>
              <a:rPr lang="es-ES" sz="1200" dirty="0">
                <a:solidFill>
                  <a:schemeClr val="tx1"/>
                </a:solidFill>
              </a:rPr>
              <a:t>.</a:t>
            </a:r>
          </a:p>
        </p:txBody>
      </p:sp>
      <p:pic>
        <p:nvPicPr>
          <p:cNvPr id="3" name="Imagen 2">
            <a:extLst>
              <a:ext uri="{FF2B5EF4-FFF2-40B4-BE49-F238E27FC236}">
                <a16:creationId xmlns:a16="http://schemas.microsoft.com/office/drawing/2014/main" id="{A3595913-89B5-C7D4-C7FC-BF45B40F276B}"/>
              </a:ext>
            </a:extLst>
          </p:cNvPr>
          <p:cNvPicPr>
            <a:picLocks noChangeAspect="1"/>
          </p:cNvPicPr>
          <p:nvPr/>
        </p:nvPicPr>
        <p:blipFill>
          <a:blip r:embed="rId4"/>
          <a:stretch>
            <a:fillRect/>
          </a:stretch>
        </p:blipFill>
        <p:spPr>
          <a:xfrm>
            <a:off x="985255" y="3994683"/>
            <a:ext cx="3151612" cy="2116546"/>
          </a:xfrm>
          <a:prstGeom prst="rect">
            <a:avLst/>
          </a:prstGeom>
          <a:effectLst>
            <a:outerShdw blurRad="50800" dist="38100" dir="16200000" rotWithShape="0">
              <a:prstClr val="black">
                <a:alpha val="40000"/>
              </a:prstClr>
            </a:outerShdw>
          </a:effectLst>
        </p:spPr>
      </p:pic>
      <p:sp>
        <p:nvSpPr>
          <p:cNvPr id="4" name="Rectangle: Rounded Corners 23">
            <a:extLst>
              <a:ext uri="{FF2B5EF4-FFF2-40B4-BE49-F238E27FC236}">
                <a16:creationId xmlns:a16="http://schemas.microsoft.com/office/drawing/2014/main" id="{C6D58D39-C6DB-B87A-AFFE-5364958764AF}"/>
              </a:ext>
            </a:extLst>
          </p:cNvPr>
          <p:cNvSpPr/>
          <p:nvPr/>
        </p:nvSpPr>
        <p:spPr>
          <a:xfrm>
            <a:off x="2916788" y="3502334"/>
            <a:ext cx="3339574" cy="966700"/>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El </a:t>
            </a:r>
            <a:r>
              <a:rPr lang="es-ES" sz="1200" dirty="0">
                <a:solidFill>
                  <a:schemeClr val="accent1"/>
                </a:solidFill>
              </a:rPr>
              <a:t>porcentaje total</a:t>
            </a:r>
            <a:r>
              <a:rPr lang="es-ES" sz="1200" dirty="0">
                <a:solidFill>
                  <a:schemeClr val="tx1"/>
                </a:solidFill>
              </a:rPr>
              <a:t> </a:t>
            </a:r>
            <a:r>
              <a:rPr lang="es-ES" sz="1200" dirty="0">
                <a:solidFill>
                  <a:schemeClr val="accent1"/>
                </a:solidFill>
              </a:rPr>
              <a:t>de Impagos</a:t>
            </a:r>
            <a:r>
              <a:rPr lang="es-ES" sz="1200" dirty="0">
                <a:solidFill>
                  <a:schemeClr val="tx1"/>
                </a:solidFill>
              </a:rPr>
              <a:t> respecto al total es significativamente bajo (</a:t>
            </a:r>
            <a:r>
              <a:rPr lang="es-ES" sz="1200" dirty="0">
                <a:solidFill>
                  <a:schemeClr val="accent1"/>
                </a:solidFill>
              </a:rPr>
              <a:t>1,51%</a:t>
            </a:r>
            <a:r>
              <a:rPr lang="es-ES" sz="1200" dirty="0">
                <a:solidFill>
                  <a:schemeClr val="tx1"/>
                </a:solidFill>
              </a:rPr>
              <a:t>)</a:t>
            </a:r>
          </a:p>
        </p:txBody>
      </p:sp>
    </p:spTree>
    <p:extLst>
      <p:ext uri="{BB962C8B-B14F-4D97-AF65-F5344CB8AC3E}">
        <p14:creationId xmlns:p14="http://schemas.microsoft.com/office/powerpoint/2010/main" val="382396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r>
              <a:rPr lang="en-GB" sz="3200" b="1" dirty="0">
                <a:solidFill>
                  <a:srgbClr val="595959"/>
                </a:solidFill>
                <a:latin typeface="Lato Black" panose="020F0A02020204030203" pitchFamily="34" charset="0"/>
                <a:ea typeface="Tahoma" panose="020B0604030504040204" pitchFamily="34" charset="0"/>
                <a:cs typeface="Tahoma" panose="020B0604030504040204" pitchFamily="34" charset="0"/>
              </a:rPr>
              <a:t>ANÁLISIS </a:t>
            </a:r>
            <a:r>
              <a:rPr lang="en-GB" sz="3200" b="1" dirty="0">
                <a:solidFill>
                  <a:srgbClr val="E9542C"/>
                </a:solidFill>
                <a:latin typeface="Lato Black" panose="020F0A02020204030203" pitchFamily="34" charset="0"/>
                <a:ea typeface="Tahoma" panose="020B0604030504040204" pitchFamily="34" charset="0"/>
                <a:cs typeface="Tahoma" panose="020B0604030504040204" pitchFamily="34" charset="0"/>
              </a:rPr>
              <a:t>IMPAGOS</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1" name="Slide Number Placeholder 5">
            <a:extLst>
              <a:ext uri="{FF2B5EF4-FFF2-40B4-BE49-F238E27FC236}">
                <a16:creationId xmlns:a16="http://schemas.microsoft.com/office/drawing/2014/main" id="{4AAD07E9-0910-A8F1-B5A5-3105FBAE2A9F}"/>
              </a:ext>
            </a:extLst>
          </p:cNvPr>
          <p:cNvSpPr txBox="1">
            <a:spLocks/>
          </p:cNvSpPr>
          <p:nvPr/>
        </p:nvSpPr>
        <p:spPr>
          <a:xfrm>
            <a:off x="5571650" y="6364663"/>
            <a:ext cx="216000" cy="216000"/>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3</a:t>
            </a:r>
          </a:p>
        </p:txBody>
      </p:sp>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44" name="TextBox 28">
            <a:extLst>
              <a:ext uri="{FF2B5EF4-FFF2-40B4-BE49-F238E27FC236}">
                <a16:creationId xmlns:a16="http://schemas.microsoft.com/office/drawing/2014/main" id="{65E59759-AA17-7251-FEC5-655417031FD1}"/>
              </a:ext>
            </a:extLst>
          </p:cNvPr>
          <p:cNvSpPr txBox="1"/>
          <p:nvPr/>
        </p:nvSpPr>
        <p:spPr>
          <a:xfrm>
            <a:off x="504736" y="6338286"/>
            <a:ext cx="11060247" cy="369332"/>
          </a:xfrm>
          <a:prstGeom prst="rect">
            <a:avLst/>
          </a:prstGeom>
          <a:noFill/>
        </p:spPr>
        <p:txBody>
          <a:bodyPr wrap="square" rtlCol="0">
            <a:spAutoFit/>
          </a:bodyPr>
          <a:lstStyle/>
          <a:p>
            <a:r>
              <a:rPr lang="en-GB" sz="900" b="1" dirty="0">
                <a:solidFill>
                  <a:srgbClr val="595959"/>
                </a:solidFill>
                <a:latin typeface="Lato Black" panose="020F0502020204030203" pitchFamily="34" charset="0"/>
                <a:ea typeface="Lato Black" panose="020F0502020204030203" pitchFamily="34" charset="0"/>
                <a:cs typeface="Lato Black" panose="020F0502020204030203" pitchFamily="34" charset="0"/>
              </a:rPr>
              <a:t>Bank </a:t>
            </a:r>
            <a:r>
              <a:rPr lang="en-GB" sz="900" b="1" dirty="0">
                <a:solidFill>
                  <a:srgbClr val="E9542C"/>
                </a:solidFill>
                <a:latin typeface="Lato Black" panose="020F0502020204030203" pitchFamily="34" charset="0"/>
                <a:ea typeface="Lato Black" panose="020F0502020204030203" pitchFamily="34" charset="0"/>
                <a:cs typeface="Lato Black" panose="020F0502020204030203" pitchFamily="34" charset="0"/>
              </a:rPr>
              <a:t>Marketing</a:t>
            </a:r>
            <a:r>
              <a:rPr lang="en-GB" sz="900" b="1" dirty="0">
                <a:solidFill>
                  <a:srgbClr val="F68A1F"/>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ITAcademy</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endParaRPr lang="en-GB" sz="900" b="1" dirty="0">
              <a:solidFill>
                <a:srgbClr val="009999"/>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3" name="Imagen 2">
            <a:extLst>
              <a:ext uri="{FF2B5EF4-FFF2-40B4-BE49-F238E27FC236}">
                <a16:creationId xmlns:a16="http://schemas.microsoft.com/office/drawing/2014/main" id="{CCE200D0-4285-53E7-6626-238BEC6E64C5}"/>
              </a:ext>
            </a:extLst>
          </p:cNvPr>
          <p:cNvPicPr>
            <a:picLocks noChangeAspect="1"/>
          </p:cNvPicPr>
          <p:nvPr/>
        </p:nvPicPr>
        <p:blipFill>
          <a:blip r:embed="rId2"/>
          <a:stretch>
            <a:fillRect/>
          </a:stretch>
        </p:blipFill>
        <p:spPr>
          <a:xfrm>
            <a:off x="839222" y="1822775"/>
            <a:ext cx="3647134" cy="1594402"/>
          </a:xfrm>
          <a:prstGeom prst="rect">
            <a:avLst/>
          </a:prstGeom>
          <a:effectLst>
            <a:outerShdw blurRad="50800" dist="38100" dir="2700000" algn="tl" rotWithShape="0">
              <a:prstClr val="black">
                <a:alpha val="40000"/>
              </a:prstClr>
            </a:outerShdw>
          </a:effectLst>
        </p:spPr>
      </p:pic>
      <p:pic>
        <p:nvPicPr>
          <p:cNvPr id="9" name="Imagen 8">
            <a:extLst>
              <a:ext uri="{FF2B5EF4-FFF2-40B4-BE49-F238E27FC236}">
                <a16:creationId xmlns:a16="http://schemas.microsoft.com/office/drawing/2014/main" id="{12D40EDA-490A-2A3F-1ACA-69EAD4B493E9}"/>
              </a:ext>
            </a:extLst>
          </p:cNvPr>
          <p:cNvPicPr>
            <a:picLocks noChangeAspect="1"/>
          </p:cNvPicPr>
          <p:nvPr/>
        </p:nvPicPr>
        <p:blipFill>
          <a:blip r:embed="rId3"/>
          <a:stretch>
            <a:fillRect/>
          </a:stretch>
        </p:blipFill>
        <p:spPr>
          <a:xfrm>
            <a:off x="5518279" y="1296513"/>
            <a:ext cx="3580163" cy="2225886"/>
          </a:xfrm>
          <a:prstGeom prst="rect">
            <a:avLst/>
          </a:prstGeom>
          <a:effectLst>
            <a:outerShdw blurRad="50800" dist="38100" dir="2700000" algn="tl" rotWithShape="0">
              <a:prstClr val="black">
                <a:alpha val="40000"/>
              </a:prstClr>
            </a:outerShdw>
          </a:effectLst>
        </p:spPr>
      </p:pic>
      <p:pic>
        <p:nvPicPr>
          <p:cNvPr id="14" name="Imagen 13" descr="Gráfico, Gráfico de barras&#10;&#10;Descripción generada automáticamente">
            <a:extLst>
              <a:ext uri="{FF2B5EF4-FFF2-40B4-BE49-F238E27FC236}">
                <a16:creationId xmlns:a16="http://schemas.microsoft.com/office/drawing/2014/main" id="{03A02597-DA03-D0CE-CCA7-1671274B4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177" y="4469959"/>
            <a:ext cx="2753345" cy="1750807"/>
          </a:xfrm>
          <a:prstGeom prst="rect">
            <a:avLst/>
          </a:prstGeom>
          <a:effectLst>
            <a:outerShdw blurRad="50800" dist="38100" dir="2700000" algn="tl" rotWithShape="0">
              <a:prstClr val="black">
                <a:alpha val="40000"/>
              </a:prstClr>
            </a:outerShdw>
          </a:effectLst>
        </p:spPr>
      </p:pic>
      <p:sp>
        <p:nvSpPr>
          <p:cNvPr id="15" name="Rectangle: Rounded Corners 23">
            <a:extLst>
              <a:ext uri="{FF2B5EF4-FFF2-40B4-BE49-F238E27FC236}">
                <a16:creationId xmlns:a16="http://schemas.microsoft.com/office/drawing/2014/main" id="{07E3D2C7-99C5-DC40-CED2-64BAE871374A}"/>
              </a:ext>
            </a:extLst>
          </p:cNvPr>
          <p:cNvSpPr/>
          <p:nvPr/>
        </p:nvSpPr>
        <p:spPr>
          <a:xfrm>
            <a:off x="504736" y="1260832"/>
            <a:ext cx="4316106" cy="369332"/>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solidFill>
                <a:schemeClr val="tx1"/>
              </a:solidFill>
            </a:endParaRPr>
          </a:p>
          <a:p>
            <a:pPr algn="ctr"/>
            <a:r>
              <a:rPr lang="es-ES" sz="1200" dirty="0">
                <a:solidFill>
                  <a:schemeClr val="tx1"/>
                </a:solidFill>
              </a:rPr>
              <a:t>Se comprueba la cantidad de </a:t>
            </a:r>
            <a:r>
              <a:rPr lang="es-ES" sz="1200" dirty="0">
                <a:solidFill>
                  <a:schemeClr val="accent1"/>
                </a:solidFill>
              </a:rPr>
              <a:t>impagos por rango bajo</a:t>
            </a:r>
            <a:r>
              <a:rPr lang="es-ES" sz="1200" dirty="0">
                <a:solidFill>
                  <a:schemeClr val="tx1"/>
                </a:solidFill>
              </a:rPr>
              <a:t>.</a:t>
            </a:r>
            <a:endParaRPr lang="es-ES" sz="1200" dirty="0">
              <a:solidFill>
                <a:schemeClr val="accent1"/>
              </a:solidFill>
            </a:endParaRPr>
          </a:p>
          <a:p>
            <a:pPr algn="ctr"/>
            <a:endParaRPr lang="es-ES" sz="1200" dirty="0">
              <a:solidFill>
                <a:schemeClr val="tx1"/>
              </a:solidFill>
            </a:endParaRPr>
          </a:p>
        </p:txBody>
      </p:sp>
      <p:sp>
        <p:nvSpPr>
          <p:cNvPr id="5" name="Rectangle: Rounded Corners 23">
            <a:extLst>
              <a:ext uri="{FF2B5EF4-FFF2-40B4-BE49-F238E27FC236}">
                <a16:creationId xmlns:a16="http://schemas.microsoft.com/office/drawing/2014/main" id="{94ED8C4A-0CD1-DD0C-77DA-457C7A3FCF9C}"/>
              </a:ext>
            </a:extLst>
          </p:cNvPr>
          <p:cNvSpPr/>
          <p:nvPr/>
        </p:nvSpPr>
        <p:spPr>
          <a:xfrm>
            <a:off x="774811" y="3605712"/>
            <a:ext cx="3775956" cy="749761"/>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Se observa como se reparten los </a:t>
            </a:r>
            <a:r>
              <a:rPr lang="es-ES" sz="1200" dirty="0">
                <a:solidFill>
                  <a:srgbClr val="FF0000"/>
                </a:solidFill>
              </a:rPr>
              <a:t>balances negativos dentro del primer cuartil</a:t>
            </a:r>
            <a:r>
              <a:rPr lang="es-ES" sz="1200" dirty="0">
                <a:solidFill>
                  <a:schemeClr val="tx1"/>
                </a:solidFill>
              </a:rPr>
              <a:t>. Estos representan cerca del </a:t>
            </a:r>
            <a:r>
              <a:rPr lang="es-ES" sz="1200" dirty="0">
                <a:solidFill>
                  <a:srgbClr val="FF0000"/>
                </a:solidFill>
              </a:rPr>
              <a:t>11,34%</a:t>
            </a:r>
            <a:r>
              <a:rPr lang="es-ES" sz="1200" dirty="0">
                <a:solidFill>
                  <a:schemeClr val="tx1"/>
                </a:solidFill>
              </a:rPr>
              <a:t>  del Q1</a:t>
            </a:r>
          </a:p>
          <a:p>
            <a:pPr algn="ctr"/>
            <a:endParaRPr lang="es-ES" sz="1200" dirty="0">
              <a:solidFill>
                <a:schemeClr val="tx1"/>
              </a:solidFill>
            </a:endParaRPr>
          </a:p>
        </p:txBody>
      </p:sp>
      <p:sp>
        <p:nvSpPr>
          <p:cNvPr id="6" name="Rectangle: Rounded Corners 23">
            <a:extLst>
              <a:ext uri="{FF2B5EF4-FFF2-40B4-BE49-F238E27FC236}">
                <a16:creationId xmlns:a16="http://schemas.microsoft.com/office/drawing/2014/main" id="{FA009A61-A4E6-27D1-BC84-A837517587A0}"/>
              </a:ext>
            </a:extLst>
          </p:cNvPr>
          <p:cNvSpPr/>
          <p:nvPr/>
        </p:nvSpPr>
        <p:spPr>
          <a:xfrm>
            <a:off x="8053974" y="385761"/>
            <a:ext cx="3448929" cy="1907713"/>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solidFill>
                <a:schemeClr val="accent1"/>
              </a:solidFill>
            </a:endParaRPr>
          </a:p>
          <a:p>
            <a:pPr algn="ctr"/>
            <a:endParaRPr lang="es-ES" sz="1200" dirty="0">
              <a:solidFill>
                <a:schemeClr val="accent1"/>
              </a:solidFill>
            </a:endParaRPr>
          </a:p>
          <a:p>
            <a:pPr algn="ctr"/>
            <a:r>
              <a:rPr lang="es-ES" sz="1200" dirty="0">
                <a:solidFill>
                  <a:schemeClr val="accent1"/>
                </a:solidFill>
              </a:rPr>
              <a:t>Comparativa</a:t>
            </a:r>
            <a:r>
              <a:rPr lang="es-ES" sz="1200" dirty="0">
                <a:solidFill>
                  <a:schemeClr val="tx1"/>
                </a:solidFill>
              </a:rPr>
              <a:t> de los impagos en rangos </a:t>
            </a:r>
            <a:r>
              <a:rPr lang="es-ES" sz="1200" dirty="0">
                <a:solidFill>
                  <a:schemeClr val="accent1"/>
                </a:solidFill>
              </a:rPr>
              <a:t>negativos (688) </a:t>
            </a:r>
            <a:r>
              <a:rPr lang="es-ES" sz="1200" dirty="0">
                <a:solidFill>
                  <a:schemeClr val="tx1"/>
                </a:solidFill>
              </a:rPr>
              <a:t>con el total de </a:t>
            </a:r>
            <a:r>
              <a:rPr lang="es-ES" sz="1200" dirty="0">
                <a:solidFill>
                  <a:schemeClr val="accent1"/>
                </a:solidFill>
              </a:rPr>
              <a:t>rangos positivos(10.472).</a:t>
            </a:r>
          </a:p>
          <a:p>
            <a:pPr algn="ctr"/>
            <a:endParaRPr lang="es-ES" sz="1200" dirty="0">
              <a:solidFill>
                <a:schemeClr val="accent1"/>
              </a:solidFill>
            </a:endParaRPr>
          </a:p>
          <a:p>
            <a:pPr algn="ctr"/>
            <a:r>
              <a:rPr lang="es-ES" sz="1200" dirty="0">
                <a:solidFill>
                  <a:schemeClr val="tx1"/>
                </a:solidFill>
              </a:rPr>
              <a:t>Se observa que los impagos en valores negativos </a:t>
            </a:r>
            <a:r>
              <a:rPr lang="es-ES" sz="1200" dirty="0">
                <a:solidFill>
                  <a:schemeClr val="accent1"/>
                </a:solidFill>
              </a:rPr>
              <a:t>superan a los valores positivos por 9 </a:t>
            </a:r>
            <a:r>
              <a:rPr lang="es-ES" sz="1200" dirty="0">
                <a:solidFill>
                  <a:schemeClr val="tx1"/>
                </a:solidFill>
              </a:rPr>
              <a:t>puntos.</a:t>
            </a:r>
          </a:p>
          <a:p>
            <a:pPr algn="ctr"/>
            <a:endParaRPr lang="es-ES" sz="1200" dirty="0">
              <a:solidFill>
                <a:schemeClr val="tx1"/>
              </a:solidFill>
            </a:endParaRPr>
          </a:p>
          <a:p>
            <a:pPr algn="ctr"/>
            <a:r>
              <a:rPr lang="es-ES" sz="1200" dirty="0">
                <a:solidFill>
                  <a:schemeClr val="tx1"/>
                </a:solidFill>
              </a:rPr>
              <a:t>La diferencia de la cantidad de registros de cada rango es un </a:t>
            </a:r>
            <a:r>
              <a:rPr lang="es-ES" sz="1200" dirty="0">
                <a:solidFill>
                  <a:schemeClr val="accent1"/>
                </a:solidFill>
              </a:rPr>
              <a:t>indicador de la relación de impagos con balances negativos </a:t>
            </a:r>
          </a:p>
          <a:p>
            <a:pPr algn="ctr"/>
            <a:endParaRPr lang="es-ES" sz="1200" dirty="0">
              <a:solidFill>
                <a:schemeClr val="tx1"/>
              </a:solidFill>
            </a:endParaRPr>
          </a:p>
          <a:p>
            <a:pPr algn="ctr"/>
            <a:endParaRPr lang="es-ES" sz="1200" dirty="0">
              <a:solidFill>
                <a:schemeClr val="tx1"/>
              </a:solidFill>
            </a:endParaRPr>
          </a:p>
        </p:txBody>
      </p:sp>
      <p:sp>
        <p:nvSpPr>
          <p:cNvPr id="12" name="Rectangle: Rounded Corners 23">
            <a:extLst>
              <a:ext uri="{FF2B5EF4-FFF2-40B4-BE49-F238E27FC236}">
                <a16:creationId xmlns:a16="http://schemas.microsoft.com/office/drawing/2014/main" id="{7F21885B-ECD7-D146-A3FA-32C23556CF08}"/>
              </a:ext>
            </a:extLst>
          </p:cNvPr>
          <p:cNvSpPr/>
          <p:nvPr/>
        </p:nvSpPr>
        <p:spPr>
          <a:xfrm>
            <a:off x="8320789" y="3834653"/>
            <a:ext cx="3645743" cy="2199758"/>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Se comprueba como se </a:t>
            </a:r>
            <a:r>
              <a:rPr lang="es-ES" sz="1200" dirty="0">
                <a:solidFill>
                  <a:schemeClr val="accent1"/>
                </a:solidFill>
              </a:rPr>
              <a:t>distribuyen los Impagos en el primer cuartil.</a:t>
            </a:r>
          </a:p>
          <a:p>
            <a:pPr algn="ctr"/>
            <a:endParaRPr lang="es-ES" sz="1200" dirty="0">
              <a:solidFill>
                <a:schemeClr val="tx1"/>
              </a:solidFill>
            </a:endParaRPr>
          </a:p>
          <a:p>
            <a:pPr algn="ctr"/>
            <a:r>
              <a:rPr lang="es-ES" sz="1200" dirty="0">
                <a:solidFill>
                  <a:schemeClr val="tx1"/>
                </a:solidFill>
              </a:rPr>
              <a:t>Se indica que </a:t>
            </a:r>
            <a:r>
              <a:rPr lang="es-ES" sz="1200" dirty="0">
                <a:solidFill>
                  <a:schemeClr val="accent1"/>
                </a:solidFill>
              </a:rPr>
              <a:t>59 contactos están con impagos en balance positivo contra los 78 en negativo</a:t>
            </a:r>
            <a:r>
              <a:rPr lang="es-ES" sz="1200" dirty="0">
                <a:solidFill>
                  <a:schemeClr val="tx1"/>
                </a:solidFill>
              </a:rPr>
              <a:t>.</a:t>
            </a:r>
          </a:p>
          <a:p>
            <a:pPr algn="ctr"/>
            <a:endParaRPr lang="es-ES" sz="1200" dirty="0">
              <a:solidFill>
                <a:schemeClr val="tx1"/>
              </a:solidFill>
            </a:endParaRPr>
          </a:p>
          <a:p>
            <a:pPr algn="ctr"/>
            <a:r>
              <a:rPr lang="es-ES" sz="1200" dirty="0">
                <a:solidFill>
                  <a:schemeClr val="tx1"/>
                </a:solidFill>
              </a:rPr>
              <a:t>Por </a:t>
            </a:r>
            <a:r>
              <a:rPr lang="es-ES" sz="1200" dirty="0">
                <a:solidFill>
                  <a:schemeClr val="accent1"/>
                </a:solidFill>
              </a:rPr>
              <a:t>13 puntos los negativos siguen siendo los que mas impagos</a:t>
            </a:r>
            <a:r>
              <a:rPr lang="es-ES" sz="1200" dirty="0">
                <a:solidFill>
                  <a:schemeClr val="tx1"/>
                </a:solidFill>
              </a:rPr>
              <a:t> acumulan dentro de los balances bajos.</a:t>
            </a:r>
            <a:br>
              <a:rPr lang="es-ES" sz="1200" dirty="0">
                <a:solidFill>
                  <a:schemeClr val="tx1"/>
                </a:solidFill>
              </a:rPr>
            </a:br>
            <a:r>
              <a:rPr lang="es-ES" sz="1200" dirty="0">
                <a:solidFill>
                  <a:schemeClr val="tx1"/>
                </a:solidFill>
              </a:rPr>
              <a:t> </a:t>
            </a:r>
          </a:p>
          <a:p>
            <a:pPr algn="ctr"/>
            <a:endParaRPr lang="es-ES" sz="1200" dirty="0">
              <a:solidFill>
                <a:schemeClr val="tx1"/>
              </a:solidFill>
            </a:endParaRPr>
          </a:p>
        </p:txBody>
      </p:sp>
      <p:pic>
        <p:nvPicPr>
          <p:cNvPr id="18" name="Imagen 17">
            <a:extLst>
              <a:ext uri="{FF2B5EF4-FFF2-40B4-BE49-F238E27FC236}">
                <a16:creationId xmlns:a16="http://schemas.microsoft.com/office/drawing/2014/main" id="{9E568E19-586F-6E31-365F-7316B221B5C3}"/>
              </a:ext>
            </a:extLst>
          </p:cNvPr>
          <p:cNvPicPr>
            <a:picLocks noChangeAspect="1"/>
          </p:cNvPicPr>
          <p:nvPr/>
        </p:nvPicPr>
        <p:blipFill>
          <a:blip r:embed="rId5"/>
          <a:stretch>
            <a:fillRect/>
          </a:stretch>
        </p:blipFill>
        <p:spPr>
          <a:xfrm>
            <a:off x="5010923" y="3981706"/>
            <a:ext cx="3203056" cy="1662345"/>
          </a:xfrm>
          <a:prstGeom prst="rect">
            <a:avLst/>
          </a:prstGeom>
          <a:effectLst>
            <a:outerShdw blurRad="50800" dist="38100" dir="2700000" algn="tl" rotWithShape="0">
              <a:prstClr val="black">
                <a:alpha val="40000"/>
              </a:prstClr>
            </a:outerShdw>
          </a:effectLst>
        </p:spPr>
      </p:pic>
      <p:pic>
        <p:nvPicPr>
          <p:cNvPr id="20" name="Imagen 19">
            <a:extLst>
              <a:ext uri="{FF2B5EF4-FFF2-40B4-BE49-F238E27FC236}">
                <a16:creationId xmlns:a16="http://schemas.microsoft.com/office/drawing/2014/main" id="{824ECE33-52D7-CE99-49F5-C75FDB2F1D58}"/>
              </a:ext>
            </a:extLst>
          </p:cNvPr>
          <p:cNvPicPr>
            <a:picLocks noChangeAspect="1"/>
          </p:cNvPicPr>
          <p:nvPr/>
        </p:nvPicPr>
        <p:blipFill>
          <a:blip r:embed="rId6"/>
          <a:stretch>
            <a:fillRect/>
          </a:stretch>
        </p:blipFill>
        <p:spPr>
          <a:xfrm>
            <a:off x="7297205" y="5109822"/>
            <a:ext cx="724650" cy="451665"/>
          </a:xfrm>
          <a:prstGeom prst="rect">
            <a:avLst/>
          </a:prstGeom>
        </p:spPr>
      </p:pic>
      <p:pic>
        <p:nvPicPr>
          <p:cNvPr id="22" name="Imagen 21">
            <a:extLst>
              <a:ext uri="{FF2B5EF4-FFF2-40B4-BE49-F238E27FC236}">
                <a16:creationId xmlns:a16="http://schemas.microsoft.com/office/drawing/2014/main" id="{660D74B6-8DCF-6FA5-31E6-886F4B7E0705}"/>
              </a:ext>
            </a:extLst>
          </p:cNvPr>
          <p:cNvPicPr>
            <a:picLocks noChangeAspect="1"/>
          </p:cNvPicPr>
          <p:nvPr/>
        </p:nvPicPr>
        <p:blipFill>
          <a:blip r:embed="rId7"/>
          <a:stretch>
            <a:fillRect/>
          </a:stretch>
        </p:blipFill>
        <p:spPr>
          <a:xfrm>
            <a:off x="3521974" y="2936451"/>
            <a:ext cx="899714" cy="383329"/>
          </a:xfrm>
          <a:prstGeom prst="rect">
            <a:avLst/>
          </a:prstGeom>
        </p:spPr>
      </p:pic>
    </p:spTree>
    <p:extLst>
      <p:ext uri="{BB962C8B-B14F-4D97-AF65-F5344CB8AC3E}">
        <p14:creationId xmlns:p14="http://schemas.microsoft.com/office/powerpoint/2010/main" val="293808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r>
              <a:rPr lang="en-GB" sz="3200" b="1" dirty="0">
                <a:solidFill>
                  <a:srgbClr val="595959"/>
                </a:solidFill>
                <a:latin typeface="Lato Black" panose="020F0A02020204030203" pitchFamily="34" charset="0"/>
                <a:ea typeface="Tahoma" panose="020B0604030504040204" pitchFamily="34" charset="0"/>
                <a:cs typeface="Tahoma" panose="020B0604030504040204" pitchFamily="34" charset="0"/>
              </a:rPr>
              <a:t>MEDIDAS PARA </a:t>
            </a:r>
            <a:r>
              <a:rPr lang="en-GB" sz="3200" b="1" dirty="0">
                <a:solidFill>
                  <a:schemeClr val="accent1"/>
                </a:solidFill>
                <a:latin typeface="Lato Black" panose="020F0A02020204030203" pitchFamily="34" charset="0"/>
                <a:ea typeface="Tahoma" panose="020B0604030504040204" pitchFamily="34" charset="0"/>
                <a:cs typeface="Tahoma" panose="020B0604030504040204" pitchFamily="34" charset="0"/>
              </a:rPr>
              <a:t>CUENTAS NEGATIVAS O EN DEFAULT</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1" name="Slide Number Placeholder 5">
            <a:extLst>
              <a:ext uri="{FF2B5EF4-FFF2-40B4-BE49-F238E27FC236}">
                <a16:creationId xmlns:a16="http://schemas.microsoft.com/office/drawing/2014/main" id="{4AAD07E9-0910-A8F1-B5A5-3105FBAE2A9F}"/>
              </a:ext>
            </a:extLst>
          </p:cNvPr>
          <p:cNvSpPr txBox="1">
            <a:spLocks/>
          </p:cNvSpPr>
          <p:nvPr/>
        </p:nvSpPr>
        <p:spPr>
          <a:xfrm>
            <a:off x="5571650" y="6364663"/>
            <a:ext cx="216000" cy="216000"/>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4</a:t>
            </a:r>
          </a:p>
        </p:txBody>
      </p:sp>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44" name="TextBox 28">
            <a:extLst>
              <a:ext uri="{FF2B5EF4-FFF2-40B4-BE49-F238E27FC236}">
                <a16:creationId xmlns:a16="http://schemas.microsoft.com/office/drawing/2014/main" id="{65E59759-AA17-7251-FEC5-655417031FD1}"/>
              </a:ext>
            </a:extLst>
          </p:cNvPr>
          <p:cNvSpPr txBox="1"/>
          <p:nvPr/>
        </p:nvSpPr>
        <p:spPr>
          <a:xfrm>
            <a:off x="506746" y="6364663"/>
            <a:ext cx="11060247" cy="369332"/>
          </a:xfrm>
          <a:prstGeom prst="rect">
            <a:avLst/>
          </a:prstGeom>
          <a:noFill/>
        </p:spPr>
        <p:txBody>
          <a:bodyPr wrap="square" rtlCol="0">
            <a:spAutoFit/>
          </a:bodyPr>
          <a:lstStyle/>
          <a:p>
            <a:r>
              <a:rPr lang="en-GB" sz="900" b="1" dirty="0">
                <a:solidFill>
                  <a:srgbClr val="595959"/>
                </a:solidFill>
                <a:latin typeface="Lato Black" panose="020F0502020204030203" pitchFamily="34" charset="0"/>
                <a:ea typeface="Lato Black" panose="020F0502020204030203" pitchFamily="34" charset="0"/>
                <a:cs typeface="Lato Black" panose="020F0502020204030203" pitchFamily="34" charset="0"/>
              </a:rPr>
              <a:t>Bank </a:t>
            </a:r>
            <a:r>
              <a:rPr lang="en-GB" sz="900" b="1" dirty="0">
                <a:solidFill>
                  <a:srgbClr val="E9542C"/>
                </a:solidFill>
                <a:latin typeface="Lato Black" panose="020F0502020204030203" pitchFamily="34" charset="0"/>
                <a:ea typeface="Lato Black" panose="020F0502020204030203" pitchFamily="34" charset="0"/>
                <a:cs typeface="Lato Black" panose="020F0502020204030203" pitchFamily="34" charset="0"/>
              </a:rPr>
              <a:t>Marketing</a:t>
            </a:r>
            <a:r>
              <a:rPr lang="en-GB" sz="900" b="1" dirty="0">
                <a:solidFill>
                  <a:srgbClr val="F68A1F"/>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ITAcademy</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endParaRPr lang="en-GB" sz="900" b="1" dirty="0">
              <a:solidFill>
                <a:srgbClr val="00999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 name="CuadroTexto 4">
            <a:extLst>
              <a:ext uri="{FF2B5EF4-FFF2-40B4-BE49-F238E27FC236}">
                <a16:creationId xmlns:a16="http://schemas.microsoft.com/office/drawing/2014/main" id="{1138C4C9-3824-E74B-C632-0C50F36EC409}"/>
              </a:ext>
            </a:extLst>
          </p:cNvPr>
          <p:cNvSpPr txBox="1"/>
          <p:nvPr/>
        </p:nvSpPr>
        <p:spPr>
          <a:xfrm>
            <a:off x="506746" y="1469245"/>
            <a:ext cx="5064904" cy="2727606"/>
          </a:xfrm>
          <a:prstGeom prst="rect">
            <a:avLst/>
          </a:prstGeom>
          <a:noFill/>
        </p:spPr>
        <p:txBody>
          <a:bodyPr wrap="square">
            <a:spAutoFit/>
          </a:bodyPr>
          <a:lstStyle/>
          <a:p>
            <a:pPr marR="0" lvl="0">
              <a:lnSpc>
                <a:spcPct val="115000"/>
              </a:lnSpc>
              <a:spcBef>
                <a:spcPts val="0"/>
              </a:spcBef>
              <a:spcAft>
                <a:spcPts val="800"/>
              </a:spcAft>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Ofrecer servicios de educación financiera para salir del default/deudas. </a:t>
            </a:r>
          </a:p>
          <a:p>
            <a:pPr marR="0" lvl="0">
              <a:lnSpc>
                <a:spcPct val="115000"/>
              </a:lnSpc>
              <a:spcBef>
                <a:spcPts val="0"/>
              </a:spcBef>
              <a:spcAft>
                <a:spcPts val="800"/>
              </a:spcAft>
            </a:pPr>
            <a:br>
              <a:rPr lang="es-E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To reduce the potential for higher losses on these flexibly underwritten loans, lenders customarily require the borrower to complete a homebuyer education program and to undergo credit counseling when needed.”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E095B7AE-592C-43C5-EF59-9BAD384E7753}"/>
              </a:ext>
            </a:extLst>
          </p:cNvPr>
          <p:cNvSpPr txBox="1"/>
          <p:nvPr/>
        </p:nvSpPr>
        <p:spPr>
          <a:xfrm>
            <a:off x="5679650" y="3775710"/>
            <a:ext cx="6098146" cy="1754326"/>
          </a:xfrm>
          <a:prstGeom prst="rect">
            <a:avLst/>
          </a:prstGeom>
          <a:noFill/>
        </p:spPr>
        <p:txBody>
          <a:bodyPr wrap="square">
            <a:spAutoFit/>
          </a:bodyPr>
          <a:lstStyle/>
          <a:p>
            <a:r>
              <a:rPr lang="es-ES" sz="1800" dirty="0">
                <a:effectLst/>
                <a:latin typeface="Aptos" panose="020B0004020202020204" pitchFamily="34" charset="0"/>
                <a:ea typeface="Aptos" panose="020B0004020202020204" pitchFamily="34" charset="0"/>
                <a:cs typeface="Times New Roman" panose="02020603050405020304" pitchFamily="18" charset="0"/>
              </a:rPr>
              <a:t>Ofrecer poder estirar los pagos para evitar caer dentro del índice de delincuencia. </a:t>
            </a:r>
          </a:p>
          <a:p>
            <a:br>
              <a:rPr lang="es-E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“Available information suggests that most borrowers with loans made under affordable home loan programs have made their payments on time”</a:t>
            </a:r>
            <a:endParaRPr lang="en-US" dirty="0"/>
          </a:p>
        </p:txBody>
      </p:sp>
    </p:spTree>
    <p:extLst>
      <p:ext uri="{BB962C8B-B14F-4D97-AF65-F5344CB8AC3E}">
        <p14:creationId xmlns:p14="http://schemas.microsoft.com/office/powerpoint/2010/main" val="692582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r>
              <a:rPr lang="en-GB" sz="3200" b="1" dirty="0">
                <a:solidFill>
                  <a:srgbClr val="595959"/>
                </a:solidFill>
                <a:latin typeface="Lato Black" panose="020F0A02020204030203" pitchFamily="34" charset="0"/>
                <a:ea typeface="Tahoma" panose="020B0604030504040204" pitchFamily="34" charset="0"/>
                <a:cs typeface="Tahoma" panose="020B0604030504040204" pitchFamily="34" charset="0"/>
              </a:rPr>
              <a:t>MEDIDAS PARA </a:t>
            </a:r>
            <a:r>
              <a:rPr lang="en-GB" sz="3200" b="1" dirty="0">
                <a:solidFill>
                  <a:schemeClr val="accent1"/>
                </a:solidFill>
                <a:latin typeface="Lato Black" panose="020F0A02020204030203" pitchFamily="34" charset="0"/>
                <a:ea typeface="Tahoma" panose="020B0604030504040204" pitchFamily="34" charset="0"/>
                <a:cs typeface="Tahoma" panose="020B0604030504040204" pitchFamily="34" charset="0"/>
              </a:rPr>
              <a:t>CUENTAS NEGATIVAS O EN DEFAULT</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1" name="Slide Number Placeholder 5">
            <a:extLst>
              <a:ext uri="{FF2B5EF4-FFF2-40B4-BE49-F238E27FC236}">
                <a16:creationId xmlns:a16="http://schemas.microsoft.com/office/drawing/2014/main" id="{4AAD07E9-0910-A8F1-B5A5-3105FBAE2A9F}"/>
              </a:ext>
            </a:extLst>
          </p:cNvPr>
          <p:cNvSpPr txBox="1">
            <a:spLocks/>
          </p:cNvSpPr>
          <p:nvPr/>
        </p:nvSpPr>
        <p:spPr>
          <a:xfrm>
            <a:off x="5571650" y="6364663"/>
            <a:ext cx="216000" cy="216000"/>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5</a:t>
            </a:r>
          </a:p>
        </p:txBody>
      </p:sp>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44" name="TextBox 28">
            <a:extLst>
              <a:ext uri="{FF2B5EF4-FFF2-40B4-BE49-F238E27FC236}">
                <a16:creationId xmlns:a16="http://schemas.microsoft.com/office/drawing/2014/main" id="{65E59759-AA17-7251-FEC5-655417031FD1}"/>
              </a:ext>
            </a:extLst>
          </p:cNvPr>
          <p:cNvSpPr txBox="1"/>
          <p:nvPr/>
        </p:nvSpPr>
        <p:spPr>
          <a:xfrm>
            <a:off x="506746" y="6364663"/>
            <a:ext cx="11060247" cy="369332"/>
          </a:xfrm>
          <a:prstGeom prst="rect">
            <a:avLst/>
          </a:prstGeom>
          <a:noFill/>
        </p:spPr>
        <p:txBody>
          <a:bodyPr wrap="square" rtlCol="0">
            <a:spAutoFit/>
          </a:bodyPr>
          <a:lstStyle/>
          <a:p>
            <a:r>
              <a:rPr lang="en-GB" sz="900" b="1" dirty="0">
                <a:solidFill>
                  <a:srgbClr val="595959"/>
                </a:solidFill>
                <a:latin typeface="Lato Black" panose="020F0502020204030203" pitchFamily="34" charset="0"/>
                <a:ea typeface="Lato Black" panose="020F0502020204030203" pitchFamily="34" charset="0"/>
                <a:cs typeface="Lato Black" panose="020F0502020204030203" pitchFamily="34" charset="0"/>
              </a:rPr>
              <a:t>Bank </a:t>
            </a:r>
            <a:r>
              <a:rPr lang="en-GB" sz="900" b="1" dirty="0">
                <a:solidFill>
                  <a:srgbClr val="E9542C"/>
                </a:solidFill>
                <a:latin typeface="Lato Black" panose="020F0502020204030203" pitchFamily="34" charset="0"/>
                <a:ea typeface="Lato Black" panose="020F0502020204030203" pitchFamily="34" charset="0"/>
                <a:cs typeface="Lato Black" panose="020F0502020204030203" pitchFamily="34" charset="0"/>
              </a:rPr>
              <a:t>Marketing</a:t>
            </a:r>
            <a:r>
              <a:rPr lang="en-GB" sz="900" b="1" dirty="0">
                <a:solidFill>
                  <a:srgbClr val="F68A1F"/>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  	          </a:t>
            </a:r>
            <a:r>
              <a:rPr lang="en-GB" sz="900" b="1"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ITAcademy</a:t>
            </a:r>
            <a:r>
              <a:rPr lang="en-GB" sz="900" b="1" dirty="0">
                <a:solidFill>
                  <a:schemeClr val="tx1">
                    <a:lumMod val="65000"/>
                    <a:lumOff val="35000"/>
                  </a:schemeClr>
                </a:solidFill>
                <a:latin typeface="Lato Black" panose="020F0502020204030203" pitchFamily="34" charset="0"/>
                <a:ea typeface="Lato Black" panose="020F0502020204030203" pitchFamily="34" charset="0"/>
                <a:cs typeface="Lato Black" panose="020F0502020204030203" pitchFamily="34" charset="0"/>
              </a:rPr>
              <a:t>						</a:t>
            </a:r>
            <a:endParaRPr lang="en-GB" sz="900" b="1" dirty="0">
              <a:solidFill>
                <a:srgbClr val="00999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CuadroTexto 2">
            <a:extLst>
              <a:ext uri="{FF2B5EF4-FFF2-40B4-BE49-F238E27FC236}">
                <a16:creationId xmlns:a16="http://schemas.microsoft.com/office/drawing/2014/main" id="{60E31A05-861E-D338-E649-C7638FC1A607}"/>
              </a:ext>
            </a:extLst>
          </p:cNvPr>
          <p:cNvSpPr txBox="1"/>
          <p:nvPr/>
        </p:nvSpPr>
        <p:spPr>
          <a:xfrm>
            <a:off x="506746" y="1294333"/>
            <a:ext cx="5280904" cy="4535601"/>
          </a:xfrm>
          <a:prstGeom prst="rect">
            <a:avLst/>
          </a:prstGeom>
          <a:noFill/>
        </p:spPr>
        <p:txBody>
          <a:bodyPr wrap="square">
            <a:spAutoFit/>
          </a:bodyPr>
          <a:lstStyle/>
          <a:p>
            <a:pPr marR="0" lvl="0">
              <a:lnSpc>
                <a:spcPct val="115000"/>
              </a:lnSpc>
              <a:spcBef>
                <a:spcPts val="0"/>
              </a:spcBef>
              <a:spcAft>
                <a:spcPts val="0"/>
              </a:spcAft>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Pedir un pago inicial entre el 5 y el 20% según condiciones de la cuenta. </a:t>
            </a:r>
            <a:br>
              <a:rPr lang="es-ES" sz="1800" kern="100" dirty="0">
                <a:effectLst/>
                <a:latin typeface="Aptos" panose="020B0004020202020204" pitchFamily="34" charset="0"/>
                <a:ea typeface="Aptos" panose="020B0004020202020204" pitchFamily="34" charset="0"/>
                <a:cs typeface="Times New Roman" panose="02020603050405020304" pitchFamily="18" charset="0"/>
              </a:rPr>
            </a:br>
            <a:br>
              <a:rPr lang="es-E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Borrowers who covered a 3 percent down payment themselves and had a third party provide an additional 2 percent (so-called 3/2 option loans) had a delinquency rate twice as high as borrowers who provided the entire 5 percent down payment.”</a:t>
            </a:r>
            <a:endParaRPr lang="en-US" i="1" kern="100" dirty="0">
              <a:latin typeface="Aptos" panose="020B0004020202020204" pitchFamily="34"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The default rate among FHA-insured loans with down payments of 3 percent or</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US" sz="1800" i="1" dirty="0">
                <a:effectLst/>
                <a:latin typeface="Aptos" panose="020B0004020202020204" pitchFamily="34" charset="0"/>
                <a:ea typeface="Aptos" panose="020B0004020202020204" pitchFamily="34" charset="0"/>
                <a:cs typeface="Times New Roman" panose="02020603050405020304" pitchFamily="18" charset="0"/>
              </a:rPr>
              <a:t>less is approximately twice as high as the rate among those with down payments of 10 percent to 15 percent, and five times as high as the rate among loans with down payments of 25 percent or more.”</a:t>
            </a:r>
            <a:endParaRPr lang="en-US" dirty="0"/>
          </a:p>
        </p:txBody>
      </p:sp>
      <p:sp>
        <p:nvSpPr>
          <p:cNvPr id="6" name="CuadroTexto 5">
            <a:extLst>
              <a:ext uri="{FF2B5EF4-FFF2-40B4-BE49-F238E27FC236}">
                <a16:creationId xmlns:a16="http://schemas.microsoft.com/office/drawing/2014/main" id="{084FFD2B-E218-1C69-B4F8-86B9E0A568C5}"/>
              </a:ext>
            </a:extLst>
          </p:cNvPr>
          <p:cNvSpPr txBox="1"/>
          <p:nvPr/>
        </p:nvSpPr>
        <p:spPr>
          <a:xfrm>
            <a:off x="6095999" y="1294333"/>
            <a:ext cx="5589255" cy="2943563"/>
          </a:xfrm>
          <a:prstGeom prst="rect">
            <a:avLst/>
          </a:prstGeom>
          <a:noFill/>
        </p:spPr>
        <p:txBody>
          <a:bodyPr wrap="square">
            <a:spAutoFit/>
          </a:bodyPr>
          <a:lstStyle/>
          <a:p>
            <a:pPr marR="0" lvl="0">
              <a:lnSpc>
                <a:spcPct val="115000"/>
              </a:lnSpc>
              <a:spcBef>
                <a:spcPts val="0"/>
              </a:spcBef>
              <a:spcAft>
                <a:spcPts val="800"/>
              </a:spcAft>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Pedir colateral.</a:t>
            </a:r>
            <a:br>
              <a:rPr lang="es-ES" sz="1800" kern="100" dirty="0">
                <a:effectLst/>
                <a:latin typeface="Aptos" panose="020B0004020202020204" pitchFamily="34" charset="0"/>
                <a:ea typeface="Aptos" panose="020B0004020202020204" pitchFamily="34" charset="0"/>
                <a:cs typeface="Times New Roman" panose="02020603050405020304" pitchFamily="18" charset="0"/>
              </a:rPr>
            </a:br>
            <a:br>
              <a:rPr lang="es-E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In assessing credit risk, lenders consider the size of the proposed down payment and the value of the collateral as determined by a property appraisal, which together determine the loan-to-value ratio. Lenders also evaluate the capacity of the prospective borrower to meet scheduled debt payments and to provide the initial funds required to close the loan.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27393D8-393D-D787-5F7E-F2D14298D28C}"/>
              </a:ext>
            </a:extLst>
          </p:cNvPr>
          <p:cNvSpPr txBox="1"/>
          <p:nvPr/>
        </p:nvSpPr>
        <p:spPr>
          <a:xfrm>
            <a:off x="6095999" y="5033456"/>
            <a:ext cx="6098146" cy="923330"/>
          </a:xfrm>
          <a:prstGeom prst="rect">
            <a:avLst/>
          </a:prstGeom>
          <a:noFill/>
        </p:spPr>
        <p:txBody>
          <a:bodyPr wrap="square">
            <a:spAutoFit/>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Enlace: </a:t>
            </a:r>
            <a:r>
              <a:rPr lang="en-US"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https://www.federalreserve.gov/pubs/bulletin/1996/796lead.pdf</a:t>
            </a:r>
            <a:endParaRPr lang="en-US" dirty="0"/>
          </a:p>
        </p:txBody>
      </p:sp>
    </p:spTree>
    <p:extLst>
      <p:ext uri="{BB962C8B-B14F-4D97-AF65-F5344CB8AC3E}">
        <p14:creationId xmlns:p14="http://schemas.microsoft.com/office/powerpoint/2010/main" val="117886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b="1" dirty="0"/>
              <a:t>Gracias</a:t>
            </a:r>
            <a:endParaRPr lang="id-ID" b="1" dirty="0"/>
          </a:p>
        </p:txBody>
      </p:sp>
      <p:sp>
        <p:nvSpPr>
          <p:cNvPr id="3" name="Text Placeholder 2"/>
          <p:cNvSpPr>
            <a:spLocks noGrp="1"/>
          </p:cNvSpPr>
          <p:nvPr>
            <p:ph type="body" sz="quarter" idx="14"/>
          </p:nvPr>
        </p:nvSpPr>
        <p:spPr>
          <a:xfrm>
            <a:off x="476251" y="3315280"/>
            <a:ext cx="3733800" cy="647121"/>
          </a:xfrm>
        </p:spPr>
        <p:txBody>
          <a:bodyPr/>
          <a:lstStyle/>
          <a:p>
            <a:r>
              <a:rPr lang="en-US" dirty="0">
                <a:solidFill>
                  <a:srgbClr val="0070C0"/>
                </a:solidFill>
                <a:latin typeface="+mn-lt"/>
              </a:rPr>
              <a:t>*</a:t>
            </a:r>
            <a:r>
              <a:rPr lang="es-ES" dirty="0">
                <a:solidFill>
                  <a:srgbClr val="0070C0"/>
                </a:solidFill>
                <a:latin typeface="+mn-lt"/>
              </a:rPr>
              <a:t>Pon</a:t>
            </a:r>
            <a:r>
              <a:rPr lang="en-US" dirty="0">
                <a:solidFill>
                  <a:srgbClr val="0070C0"/>
                </a:solidFill>
                <a:latin typeface="+mn-lt"/>
              </a:rPr>
              <a:t> Tu </a:t>
            </a:r>
            <a:r>
              <a:rPr lang="es-ES" dirty="0">
                <a:solidFill>
                  <a:srgbClr val="0070C0"/>
                </a:solidFill>
                <a:latin typeface="+mn-lt"/>
              </a:rPr>
              <a:t>nombre</a:t>
            </a:r>
            <a:r>
              <a:rPr lang="en-US" dirty="0">
                <a:solidFill>
                  <a:srgbClr val="0070C0"/>
                </a:solidFill>
                <a:latin typeface="+mn-lt"/>
              </a:rPr>
              <a:t> Por Orden </a:t>
            </a:r>
            <a:r>
              <a:rPr lang="es-ES" dirty="0">
                <a:solidFill>
                  <a:srgbClr val="0070C0"/>
                </a:solidFill>
                <a:latin typeface="+mn-lt"/>
              </a:rPr>
              <a:t>Alfabético</a:t>
            </a:r>
            <a:r>
              <a:rPr lang="en-US" dirty="0">
                <a:solidFill>
                  <a:srgbClr val="0070C0"/>
                </a:solidFill>
                <a:latin typeface="+mn-lt"/>
              </a:rPr>
              <a:t>  </a:t>
            </a:r>
            <a:r>
              <a:rPr lang="es-ES" dirty="0">
                <a:solidFill>
                  <a:srgbClr val="0070C0"/>
                </a:solidFill>
                <a:latin typeface="+mn-lt"/>
              </a:rPr>
              <a:t>Apellido</a:t>
            </a:r>
            <a:r>
              <a:rPr lang="en-US" dirty="0">
                <a:solidFill>
                  <a:srgbClr val="0070C0"/>
                </a:solidFill>
                <a:latin typeface="+mn-lt"/>
              </a:rPr>
              <a:t>*</a:t>
            </a:r>
            <a:br>
              <a:rPr lang="en-US" dirty="0">
                <a:solidFill>
                  <a:srgbClr val="0070C0"/>
                </a:solidFill>
                <a:latin typeface="+mn-lt"/>
              </a:rPr>
            </a:br>
            <a:endParaRPr lang="en-US" dirty="0">
              <a:solidFill>
                <a:srgbClr val="0070C0"/>
              </a:solidFill>
              <a:latin typeface="+mn-lt"/>
            </a:endParaRPr>
          </a:p>
          <a:p>
            <a:r>
              <a:rPr lang="en-US" dirty="0">
                <a:solidFill>
                  <a:srgbClr val="0070C0"/>
                </a:solidFill>
                <a:latin typeface="+mn-lt"/>
              </a:rPr>
              <a:t>…… , Álvaro Míguez, Juan Romero R.,……, </a:t>
            </a:r>
          </a:p>
        </p:txBody>
      </p:sp>
      <p:sp>
        <p:nvSpPr>
          <p:cNvPr id="5" name="Rectángulo 4">
            <a:extLst>
              <a:ext uri="{FF2B5EF4-FFF2-40B4-BE49-F238E27FC236}">
                <a16:creationId xmlns:a16="http://schemas.microsoft.com/office/drawing/2014/main" id="{1DB3E6D9-2B29-4CF7-8CD9-CC7BB29C774E}"/>
              </a:ext>
            </a:extLst>
          </p:cNvPr>
          <p:cNvSpPr/>
          <p:nvPr/>
        </p:nvSpPr>
        <p:spPr>
          <a:xfrm>
            <a:off x="1088266" y="1538467"/>
            <a:ext cx="2131452" cy="547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solidFill>
                <a:latin typeface="Proxima Nova" panose="02000506030000020004"/>
              </a:rPr>
              <a:t>GRUP-</a:t>
            </a:r>
            <a:r>
              <a:rPr lang="es-ES" sz="3600" dirty="0">
                <a:solidFill>
                  <a:srgbClr val="F68A1F"/>
                </a:solidFill>
                <a:latin typeface="Proxima Nova" panose="02000506030000020004"/>
              </a:rPr>
              <a:t>A</a:t>
            </a:r>
          </a:p>
        </p:txBody>
      </p:sp>
    </p:spTree>
    <p:extLst>
      <p:ext uri="{BB962C8B-B14F-4D97-AF65-F5344CB8AC3E}">
        <p14:creationId xmlns:p14="http://schemas.microsoft.com/office/powerpoint/2010/main" val="4024752775"/>
      </p:ext>
    </p:extLst>
  </p:cSld>
  <p:clrMapOvr>
    <a:masterClrMapping/>
  </p:clrMapOvr>
</p:sld>
</file>

<file path=ppt/theme/theme1.xml><?xml version="1.0" encoding="utf-8"?>
<a:theme xmlns:a="http://schemas.openxmlformats.org/drawingml/2006/main" name="Office Theme">
  <a:themeElements>
    <a:clrScheme name="Custom 542">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F68A1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963</TotalTime>
  <Words>742</Words>
  <Application>Microsoft Office PowerPoint</Application>
  <PresentationFormat>Panorámica</PresentationFormat>
  <Paragraphs>61</Paragraphs>
  <Slides>7</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vt:i4>
      </vt:variant>
    </vt:vector>
  </HeadingPairs>
  <TitlesOfParts>
    <vt:vector size="13" baseType="lpstr">
      <vt:lpstr>Aptos</vt:lpstr>
      <vt:lpstr>Arial</vt:lpstr>
      <vt:lpstr>Calibri</vt:lpstr>
      <vt:lpstr>Lato Black</vt:lpstr>
      <vt:lpstr>Proxima Nova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Álvaro Míguez</cp:lastModifiedBy>
  <cp:revision>83</cp:revision>
  <dcterms:created xsi:type="dcterms:W3CDTF">2020-09-29T07:20:24Z</dcterms:created>
  <dcterms:modified xsi:type="dcterms:W3CDTF">2024-10-13T16:09:10Z</dcterms:modified>
</cp:coreProperties>
</file>